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 id="2147483701" r:id="rId5"/>
    <p:sldMasterId id="2147483702" r:id="rId6"/>
    <p:sldMasterId id="214748370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Lst>
  <p:sldSz cy="5143500" cx="9144000"/>
  <p:notesSz cx="6858000" cy="9144000"/>
  <p:embeddedFontLst>
    <p:embeddedFont>
      <p:font typeface="Raleway"/>
      <p:regular r:id="rId80"/>
      <p:bold r:id="rId81"/>
      <p:italic r:id="rId82"/>
      <p:boldItalic r:id="rId83"/>
    </p:embeddedFont>
    <p:embeddedFont>
      <p:font typeface="Bilbo"/>
      <p:regular r:id="rId84"/>
    </p:embeddedFont>
    <p:embeddedFont>
      <p:font typeface="Lato"/>
      <p:regular r:id="rId85"/>
      <p:bold r:id="rId86"/>
      <p:italic r:id="rId87"/>
      <p:boldItalic r:id="rId88"/>
    </p:embeddedFont>
    <p:embeddedFont>
      <p:font typeface="Helvetica Neue"/>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3B2075-8A91-43ED-9D94-2ABCFA9F1B92}">
  <a:tblStyle styleId="{253B2075-8A91-43ED-9D94-2ABCFA9F1B92}" styleName="Table_0">
    <a:wholeTbl>
      <a:tcTxStyle b="off" i="off">
        <a:font>
          <a:latin typeface="Comic Sans MS"/>
          <a:ea typeface="Comic Sans MS"/>
          <a:cs typeface="Comic Sans M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537BB23-AFD0-4070-9591-269491C9891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Bilbo-regular.fntdata"/><Relationship Id="rId83" Type="http://schemas.openxmlformats.org/officeDocument/2006/relationships/font" Target="fonts/Raleway-boldItalic.fntdata"/><Relationship Id="rId42" Type="http://schemas.openxmlformats.org/officeDocument/2006/relationships/slide" Target="slides/slide34.xml"/><Relationship Id="rId86" Type="http://schemas.openxmlformats.org/officeDocument/2006/relationships/font" Target="fonts/Lato-bold.fntdata"/><Relationship Id="rId41" Type="http://schemas.openxmlformats.org/officeDocument/2006/relationships/slide" Target="slides/slide33.xml"/><Relationship Id="rId85" Type="http://schemas.openxmlformats.org/officeDocument/2006/relationships/font" Target="fonts/Lato-regular.fntdata"/><Relationship Id="rId44" Type="http://schemas.openxmlformats.org/officeDocument/2006/relationships/slide" Target="slides/slide36.xml"/><Relationship Id="rId88" Type="http://schemas.openxmlformats.org/officeDocument/2006/relationships/font" Target="fonts/Lato-boldItalic.fntdata"/><Relationship Id="rId43" Type="http://schemas.openxmlformats.org/officeDocument/2006/relationships/slide" Target="slides/slide35.xml"/><Relationship Id="rId87" Type="http://schemas.openxmlformats.org/officeDocument/2006/relationships/font" Target="fonts/Lato-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regular.fntdata"/><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HelveticaNeue-italic.fntdata"/><Relationship Id="rId90" Type="http://schemas.openxmlformats.org/officeDocument/2006/relationships/font" Target="fonts/HelveticaNeue-bold.fntdata"/><Relationship Id="rId92"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ecision_and_recall" TargetMode="External"/><Relationship Id="rId3" Type="http://schemas.openxmlformats.org/officeDocument/2006/relationships/hyperlink" Target="https://en.wikipedia.org/w/index.php?title=Accuracy_and_precision&amp;oldid=1054342391#In_binary_classification"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ahidhasan.github.io/2020/10/13/bias-variance-trade-off-and-learning-curve.html"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863db63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863db63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2020: 7 min too long; spent 10 minutes on intro including break-ice rooms; 12 min break</a:t>
            </a:r>
            <a:endParaRPr/>
          </a:p>
          <a:p>
            <a:pPr indent="0" lvl="0" marL="0" rtl="0" algn="l">
              <a:spcBef>
                <a:spcPts val="0"/>
              </a:spcBef>
              <a:spcAft>
                <a:spcPts val="0"/>
              </a:spcAft>
              <a:buNone/>
            </a:pPr>
            <a:r>
              <a:rPr lang="en"/>
              <a:t>2021: 9 min too long; 11 min break</a:t>
            </a:r>
            <a:endParaRPr/>
          </a:p>
          <a:p>
            <a:pPr indent="0" lvl="0" marL="0" rtl="0" algn="l">
              <a:spcBef>
                <a:spcPts val="0"/>
              </a:spcBef>
              <a:spcAft>
                <a:spcPts val="0"/>
              </a:spcAft>
              <a:buNone/>
            </a:pPr>
            <a:r>
              <a:rPr lang="en"/>
              <a:t>2022: given by Akhil: 9 min too long; 10 min break</a:t>
            </a:r>
            <a:endParaRPr/>
          </a:p>
          <a:p>
            <a:pPr indent="0" lvl="0" marL="0" rtl="0" algn="l">
              <a:spcBef>
                <a:spcPts val="0"/>
              </a:spcBef>
              <a:spcAft>
                <a:spcPts val="0"/>
              </a:spcAft>
              <a:buNone/>
            </a:pPr>
            <a:r>
              <a:rPr lang="en"/>
              <a:t>2023: 96 minutes; 10-min break; poll skipped (but still discussed)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90c813b98_7_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In ADA: “classic” setup</a:t>
            </a:r>
            <a:endParaRPr/>
          </a:p>
          <a:p>
            <a:pPr indent="-317500" lvl="0" marL="457200" rtl="0" algn="l">
              <a:spcBef>
                <a:spcPts val="0"/>
              </a:spcBef>
              <a:spcAft>
                <a:spcPts val="0"/>
              </a:spcAft>
              <a:buSzPts val="1400"/>
              <a:buChar char="-"/>
            </a:pPr>
            <a:r>
              <a:rPr lang="en"/>
              <a:t>Still extremely useful</a:t>
            </a:r>
            <a:endParaRPr/>
          </a:p>
          <a:p>
            <a:pPr indent="-317500" lvl="0" marL="457200" rtl="0" algn="l">
              <a:spcBef>
                <a:spcPts val="0"/>
              </a:spcBef>
              <a:spcAft>
                <a:spcPts val="0"/>
              </a:spcAft>
              <a:buSzPts val="1400"/>
              <a:buChar char="-"/>
            </a:pPr>
            <a:r>
              <a:rPr lang="en"/>
              <a:t>DL works especially well when you have data represented as high-dim raw feat vectors</a:t>
            </a:r>
            <a:endParaRPr/>
          </a:p>
        </p:txBody>
      </p:sp>
      <p:sp>
        <p:nvSpPr>
          <p:cNvPr id="417" name="Google Shape;417;g190c813b98_7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6e0fdeba1_0_0: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31" name="Google Shape;431;ga6e0fdeba1_0_0: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t/>
            </a:r>
            <a:endParaRPr sz="1100">
              <a:solidFill>
                <a:schemeClr val="dk1"/>
              </a:solidFill>
            </a:endParaRPr>
          </a:p>
        </p:txBody>
      </p:sp>
      <p:sp>
        <p:nvSpPr>
          <p:cNvPr id="432" name="Google Shape;432;ga6e0fdeba1_0_0: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90c813b98_3_213: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1" name="Google Shape;471;g190c813b98_3_213: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 </a:t>
            </a:r>
            <a:endParaRPr sz="1100">
              <a:solidFill>
                <a:schemeClr val="dk1"/>
              </a:solidFill>
            </a:endParaRPr>
          </a:p>
          <a:p>
            <a:pPr indent="-298450" lvl="0" marL="457200" marR="0" rtl="0" algn="l">
              <a:spcBef>
                <a:spcPts val="0"/>
              </a:spcBef>
              <a:spcAft>
                <a:spcPts val="0"/>
              </a:spcAft>
              <a:buClr>
                <a:schemeClr val="dk1"/>
              </a:buClr>
              <a:buSzPts val="1100"/>
              <a:buFont typeface="Arial"/>
              <a:buChar char="-"/>
            </a:pPr>
            <a:r>
              <a:rPr lang="en" sz="1100">
                <a:solidFill>
                  <a:schemeClr val="dk1"/>
                </a:solidFill>
              </a:rPr>
              <a:t>Extracting features may also be hard (e.g., “Is there a food image on the page?”)</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Techniques we will see next can also be applied for extracting features</a:t>
            </a:r>
            <a:endParaRPr sz="1100">
              <a:solidFill>
                <a:schemeClr val="dk1"/>
              </a:solidFill>
            </a:endParaRPr>
          </a:p>
        </p:txBody>
      </p:sp>
      <p:sp>
        <p:nvSpPr>
          <p:cNvPr id="472" name="Google Shape;472;g190c813b98_3_213: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63db637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63db637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not always good option (overfitting to your expectations)</a:t>
            </a:r>
            <a:endParaRPr/>
          </a:p>
          <a:p>
            <a:pPr indent="-317500" lvl="0" marL="457200" rtl="0" algn="l">
              <a:spcBef>
                <a:spcPts val="0"/>
              </a:spcBef>
              <a:spcAft>
                <a:spcPts val="0"/>
              </a:spcAft>
              <a:buSzPts val="1400"/>
              <a:buChar char="-"/>
            </a:pPr>
            <a:r>
              <a:rPr lang="en"/>
              <a:t>At least don’t reveal features (not always possible)</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Much of the power of ChatGPT etc. also derives from crowdsourced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90c813b98_3_222: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8" name="Google Shape;488;g190c813b98_3_222: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158750" lvl="0" marL="165100" marR="0" rtl="0" algn="l">
              <a:lnSpc>
                <a:spcPct val="100000"/>
              </a:lnSpc>
              <a:spcBef>
                <a:spcPts val="300"/>
              </a:spcBef>
              <a:spcAft>
                <a:spcPts val="0"/>
              </a:spcAft>
              <a:buClr>
                <a:schemeClr val="dk1"/>
              </a:buClr>
              <a:buSzPts val="1100"/>
              <a:buFont typeface="Arial"/>
              <a:buChar char="-"/>
            </a:pPr>
            <a:r>
              <a:rPr lang="en" sz="1100">
                <a:solidFill>
                  <a:schemeClr val="dk1"/>
                </a:solidFill>
              </a:rPr>
              <a:t>…</a:t>
            </a:r>
            <a:endParaRPr sz="1100">
              <a:solidFill>
                <a:schemeClr val="dk1"/>
              </a:solidFill>
            </a:endParaRPr>
          </a:p>
          <a:p>
            <a:pPr indent="-158750" lvl="0" marL="165100" marR="0" rtl="0" algn="l">
              <a:lnSpc>
                <a:spcPct val="100000"/>
              </a:lnSpc>
              <a:spcBef>
                <a:spcPts val="300"/>
              </a:spcBef>
              <a:spcAft>
                <a:spcPts val="0"/>
              </a:spcAft>
              <a:buClr>
                <a:schemeClr val="dk1"/>
              </a:buClr>
              <a:buSzPts val="1100"/>
              <a:buFont typeface="Arial"/>
              <a:buChar char="-"/>
            </a:pPr>
            <a:r>
              <a:rPr lang="en" sz="1100">
                <a:solidFill>
                  <a:schemeClr val="dk1"/>
                </a:solidFill>
              </a:rPr>
              <a:t>“Artificial artificial intelligence”</a:t>
            </a:r>
            <a:endParaRPr sz="1100">
              <a:solidFill>
                <a:schemeClr val="dk1"/>
              </a:solidFill>
            </a:endParaRPr>
          </a:p>
        </p:txBody>
      </p:sp>
      <p:sp>
        <p:nvSpPr>
          <p:cNvPr id="489" name="Google Shape;489;g190c813b98_3_222: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6e0fdeba1_0_78: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21" name="Google Shape;521;ga6e0fdeba1_0_78: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t/>
            </a:r>
            <a:endParaRPr sz="1100">
              <a:solidFill>
                <a:schemeClr val="dk1"/>
              </a:solidFill>
            </a:endParaRPr>
          </a:p>
        </p:txBody>
      </p:sp>
      <p:sp>
        <p:nvSpPr>
          <p:cNvPr id="522" name="Google Shape;522;ga6e0fdeba1_0_78: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90c813b98_3_428: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61" name="Google Shape;561;g190c813b98_3_428: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Font typeface="Arial"/>
              <a:buChar char="-"/>
            </a:pPr>
            <a:r>
              <a:rPr lang="en" sz="1100">
                <a:solidFill>
                  <a:schemeClr val="dk1"/>
                </a:solidFill>
              </a:rPr>
              <a:t>(Feature selection method requiring discrete labels: mutual information)</a:t>
            </a:r>
            <a:endParaRPr b="0" i="0" sz="1100" u="none" cap="none" strike="noStrike">
              <a:solidFill>
                <a:schemeClr val="dk1"/>
              </a:solidFill>
              <a:latin typeface="Arial"/>
              <a:ea typeface="Arial"/>
              <a:cs typeface="Arial"/>
              <a:sym typeface="Arial"/>
            </a:endParaRPr>
          </a:p>
        </p:txBody>
      </p:sp>
      <p:sp>
        <p:nvSpPr>
          <p:cNvPr id="562" name="Google Shape;562;g190c813b98_3_428: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863db6375_0_264: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69" name="Google Shape;569;g2863db6375_0_264: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Unsupervised discretisation does not take class information into account. </a:t>
            </a:r>
            <a:endParaRPr sz="1300"/>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obvious weakness of the equal-width method is that in cases where the outcome observations are not distributed evenly, a large amount of important</a:t>
            </a:r>
            <a:r>
              <a:rPr lang="en" sz="1300"/>
              <a:t> </a:t>
            </a:r>
            <a:r>
              <a:rPr b="0" i="0" lang="en" sz="1100" u="none" cap="none" strike="noStrike">
                <a:solidFill>
                  <a:schemeClr val="dk1"/>
                </a:solidFill>
                <a:latin typeface="Arial"/>
                <a:ea typeface="Arial"/>
                <a:cs typeface="Arial"/>
                <a:sym typeface="Arial"/>
              </a:rPr>
              <a:t>information can be lost after the discretization process</a:t>
            </a:r>
            <a:endParaRPr sz="1300"/>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For equal-frequency, many occurrences of a continuous value could cause the occurrences to be assigned into different bins. One improvement can be after continuous values are assigned into bins, boundaries of every pair of neighbouring bins are adjusted so that duplicate values should belong to one bin only.</a:t>
            </a:r>
            <a:endParaRPr sz="1300"/>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advantage of using clustering as discretisation is that it can be performed on all the features at the same time, capturing in this way possible interdependencies of the features.</a:t>
            </a:r>
            <a:endParaRPr sz="1100">
              <a:solidFill>
                <a:schemeClr val="dk1"/>
              </a:solidFil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Sometimes discretisation can even improve the performance of algorithms that do not need discretisation</a:t>
            </a:r>
            <a:endParaRPr b="0" i="0" sz="1100" u="none" cap="none" strike="noStrike">
              <a:solidFill>
                <a:schemeClr val="dk1"/>
              </a:solidFill>
              <a:latin typeface="Arial"/>
              <a:ea typeface="Arial"/>
              <a:cs typeface="Arial"/>
              <a:sym typeface="Arial"/>
            </a:endParaRPr>
          </a:p>
        </p:txBody>
      </p:sp>
      <p:sp>
        <p:nvSpPr>
          <p:cNvPr id="570" name="Google Shape;570;g2863db6375_0_264: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90c813b98_3_435: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13" name="Google Shape;613;g190c813b98_3_435: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Supervised discretisation takes class information into account, measuring the dependency of a discrete interval of values w.r.t. the class label</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If you’re not familiar with chi-squared test: can take it as a black box on this slide</a:t>
            </a:r>
            <a:endParaRPr sz="1100">
              <a:solidFill>
                <a:schemeClr val="dk1"/>
              </a:solidFill>
            </a:endParaRPr>
          </a:p>
        </p:txBody>
      </p:sp>
      <p:sp>
        <p:nvSpPr>
          <p:cNvPr id="614" name="Google Shape;614;g190c813b98_3_435: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a6e0fdeba1_0_117: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39" name="Google Shape;639;ga6e0fdeba1_0_117: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t/>
            </a:r>
            <a:endParaRPr sz="1100">
              <a:solidFill>
                <a:schemeClr val="dk1"/>
              </a:solidFill>
            </a:endParaRPr>
          </a:p>
        </p:txBody>
      </p:sp>
      <p:sp>
        <p:nvSpPr>
          <p:cNvPr id="640" name="Google Shape;640;ga6e0fdeba1_0_117: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63db63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63db63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90c813b98_3_504: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79" name="Google Shape;679;g190c813b98_3_504: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457200" marR="0" rtl="0" algn="l">
              <a:lnSpc>
                <a:spcPct val="100000"/>
              </a:lnSpc>
              <a:spcBef>
                <a:spcPts val="300"/>
              </a:spcBef>
              <a:spcAft>
                <a:spcPts val="0"/>
              </a:spcAft>
              <a:buNone/>
            </a:pPr>
            <a:r>
              <a:t/>
            </a:r>
            <a:endParaRPr sz="1100">
              <a:solidFill>
                <a:schemeClr val="dk1"/>
              </a:solidFill>
            </a:endParaRPr>
          </a:p>
        </p:txBody>
      </p:sp>
      <p:sp>
        <p:nvSpPr>
          <p:cNvPr id="680" name="Google Shape;680;g190c813b98_3_504: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90c813b98_3_511: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87" name="Google Shape;687;g190c813b98_3_511: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88" name="Google Shape;688;g190c813b98_3_511: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90c813b98_3_518: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95" name="Google Shape;695;g190c813b98_3_518: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rtl="0" algn="l">
              <a:spcBef>
                <a:spcPts val="300"/>
              </a:spcBef>
              <a:spcAft>
                <a:spcPts val="0"/>
              </a:spcAft>
              <a:buClr>
                <a:schemeClr val="dk1"/>
              </a:buClr>
              <a:buSzPts val="1100"/>
              <a:buChar char="-"/>
            </a:pPr>
            <a:r>
              <a:rPr lang="en" sz="1100">
                <a:solidFill>
                  <a:schemeClr val="dk1"/>
                </a:solidFill>
              </a:rPr>
              <a:t>X is a feature and Y is the class label</a:t>
            </a:r>
            <a:endParaRPr sz="13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Using correlation as criteria has some drawbacks. Defining the correlation threshold is subjective (which is a good correlation value? 0.7 is enough?). Also, the Pearson correlation coefficients only captures linear relationships</a:t>
            </a:r>
            <a:endParaRPr sz="13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MI: def just for ref; you of course know it already</a:t>
            </a:r>
            <a:endParaRPr sz="1100">
              <a:solidFill>
                <a:schemeClr val="dk1"/>
              </a:solidFill>
            </a:endParaRPr>
          </a:p>
          <a:p>
            <a:pPr indent="-298450" lvl="0" marL="457200" rtl="0" algn="l">
              <a:spcBef>
                <a:spcPts val="0"/>
              </a:spcBef>
              <a:spcAft>
                <a:spcPts val="0"/>
              </a:spcAft>
              <a:buClr>
                <a:schemeClr val="dk1"/>
              </a:buClr>
              <a:buSzPts val="1100"/>
              <a:buChar char="-"/>
            </a:pPr>
            <a:r>
              <a:rPr b="0" i="0" lang="en" sz="1100" u="none" cap="none" strike="noStrike">
                <a:solidFill>
                  <a:schemeClr val="dk1"/>
                </a:solidFill>
                <a:latin typeface="Arial"/>
                <a:ea typeface="Arial"/>
                <a:cs typeface="Arial"/>
                <a:sym typeface="Arial"/>
              </a:rPr>
              <a:t>Mutual information measures the information that X and Y share: it measures how much knowing one of these variables reduces uncertainty about the other. If I(X,Y) = 0, knowing X does not tell anything about Y, when I(X,Y) is maximal by knowing X we already know Y</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lang="en" sz="1100">
                <a:solidFill>
                  <a:schemeClr val="dk1"/>
                </a:solidFill>
              </a:rPr>
              <a:t>MI: a reason for moving to cat vars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30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96" name="Google Shape;696;g190c813b98_3_518: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90c813b98_3_527: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05" name="Google Shape;705;g190c813b98_3_527: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06" name="Google Shape;706;g190c813b98_3_527: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90c813b98_3_551: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13" name="Google Shape;713;g190c813b98_3_551: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Green stars: positive examples</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Red circles: negative examples</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Solution: online methods (p.t.o.)</a:t>
            </a:r>
            <a:endParaRPr sz="1100">
              <a:solidFill>
                <a:schemeClr val="dk1"/>
              </a:solidFill>
            </a:endParaRPr>
          </a:p>
        </p:txBody>
      </p:sp>
      <p:sp>
        <p:nvSpPr>
          <p:cNvPr id="714" name="Google Shape;714;g190c813b98_3_551: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90c813b98_3_558: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22" name="Google Shape;722;g190c813b98_3_558: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lnSpc>
                <a:spcPct val="100000"/>
              </a:lnSpc>
              <a:spcBef>
                <a:spcPts val="300"/>
              </a:spcBef>
              <a:spcAft>
                <a:spcPts val="0"/>
              </a:spcAft>
              <a:buClr>
                <a:schemeClr val="dk1"/>
              </a:buClr>
              <a:buSzPts val="1100"/>
              <a:buFont typeface="Arial"/>
              <a:buChar char="-"/>
            </a:pPr>
            <a:r>
              <a:rPr lang="en" sz="1100">
                <a:solidFill>
                  <a:schemeClr val="dk1"/>
                </a:solidFill>
              </a:rPr>
              <a:t>Validation set can’t be used for training!</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(or cross-validation, in a few slides)</a:t>
            </a:r>
            <a:endParaRPr sz="1100">
              <a:solidFill>
                <a:schemeClr val="dk1"/>
              </a:solidFill>
            </a:endParaRPr>
          </a:p>
        </p:txBody>
      </p:sp>
      <p:sp>
        <p:nvSpPr>
          <p:cNvPr id="723" name="Google Shape;723;g190c813b98_3_558: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90c813b98_1_28: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30" name="Google Shape;730;g190c813b98_1_28: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marR="0" rtl="0" algn="l">
              <a:lnSpc>
                <a:spcPct val="100000"/>
              </a:lnSpc>
              <a:spcBef>
                <a:spcPts val="30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1" name="Google Shape;731;g190c813b98_1_28: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980d24ccd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980d24ccd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6e0fdeba1_0_156: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46" name="Google Shape;746;ga6e0fdeba1_0_156: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t/>
            </a:r>
            <a:endParaRPr sz="1100">
              <a:solidFill>
                <a:schemeClr val="dk1"/>
              </a:solidFill>
            </a:endParaRPr>
          </a:p>
        </p:txBody>
      </p:sp>
      <p:sp>
        <p:nvSpPr>
          <p:cNvPr id="747" name="Google Shape;747;ga6e0fdeba1_0_156: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90c813b98_3_603: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6" name="Google Shape;786;g190c813b98_3_603: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Not a problem for some models with a unique solution (e.g., linear regression), but a problem for more complex models with </a:t>
            </a:r>
            <a:r>
              <a:rPr lang="en" sz="1100">
                <a:solidFill>
                  <a:schemeClr val="dk1"/>
                </a:solidFill>
              </a:rPr>
              <a:t>many params optimized via </a:t>
            </a:r>
            <a:r>
              <a:rPr lang="en" sz="1100">
                <a:solidFill>
                  <a:schemeClr val="dk1"/>
                </a:solidFill>
              </a:rPr>
              <a:t>gradient descent</a:t>
            </a:r>
            <a:endParaRPr b="0" i="0" sz="1100" u="none" cap="none" strike="noStrike">
              <a:solidFill>
                <a:schemeClr val="dk1"/>
              </a:solidFill>
              <a:latin typeface="Arial"/>
              <a:ea typeface="Arial"/>
              <a:cs typeface="Arial"/>
              <a:sym typeface="Arial"/>
            </a:endParaRPr>
          </a:p>
        </p:txBody>
      </p:sp>
      <p:sp>
        <p:nvSpPr>
          <p:cNvPr id="787" name="Google Shape;787;g190c813b98_3_603: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4700ee3d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700ee3d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90c813b98_3_616:notes"/>
          <p:cNvSpPr txBox="1"/>
          <p:nvPr>
            <p:ph idx="1" type="body"/>
          </p:nvPr>
        </p:nvSpPr>
        <p:spPr>
          <a:xfrm>
            <a:off x="687390" y="4344032"/>
            <a:ext cx="5483225" cy="4114494"/>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r>
              <a:t/>
            </a:r>
            <a:endParaRPr/>
          </a:p>
        </p:txBody>
      </p:sp>
      <p:sp>
        <p:nvSpPr>
          <p:cNvPr id="794" name="Google Shape;794;g190c813b98_3_616: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863db6375_0_280:notes"/>
          <p:cNvSpPr txBox="1"/>
          <p:nvPr>
            <p:ph idx="1" type="body"/>
          </p:nvPr>
        </p:nvSpPr>
        <p:spPr>
          <a:xfrm>
            <a:off x="687390" y="4344032"/>
            <a:ext cx="5483100" cy="41145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r>
              <a:t/>
            </a:r>
            <a:endParaRPr/>
          </a:p>
        </p:txBody>
      </p:sp>
      <p:sp>
        <p:nvSpPr>
          <p:cNvPr id="802" name="Google Shape;802;g2863db6375_0_280: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90c813b98_3_610:notes"/>
          <p:cNvSpPr txBox="1"/>
          <p:nvPr>
            <p:ph idx="1" type="body"/>
          </p:nvPr>
        </p:nvSpPr>
        <p:spPr>
          <a:xfrm>
            <a:off x="687390" y="4344032"/>
            <a:ext cx="5483225" cy="4114494"/>
          </a:xfrm>
          <a:prstGeom prst="rect">
            <a:avLst/>
          </a:prstGeom>
          <a:noFill/>
          <a:ln>
            <a:noFill/>
          </a:ln>
        </p:spPr>
        <p:txBody>
          <a:bodyPr anchorCtr="0" anchor="ctr" bIns="86100" lIns="86100" spcFirstLastPara="1" rIns="86100" wrap="square" tIns="86100">
            <a:noAutofit/>
          </a:bodyPr>
          <a:lstStyle/>
          <a:p>
            <a:pPr indent="-317500" lvl="0" marL="457200" rtl="0" algn="l">
              <a:spcBef>
                <a:spcPts val="0"/>
              </a:spcBef>
              <a:spcAft>
                <a:spcPts val="0"/>
              </a:spcAft>
              <a:buSzPts val="1400"/>
              <a:buChar char="-"/>
            </a:pPr>
            <a:r>
              <a:rPr lang="en"/>
              <a:t>We’ve already seen standardization when discussing linear regression (lec 5)</a:t>
            </a:r>
            <a:endParaRPr/>
          </a:p>
        </p:txBody>
      </p:sp>
      <p:sp>
        <p:nvSpPr>
          <p:cNvPr id="809" name="Google Shape;809;g190c813b98_3_610: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90c813b98_3_622: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16" name="Google Shape;816;g190c813b98_3_622: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Char char="-"/>
            </a:pPr>
            <a:r>
              <a:rPr lang="en" sz="1100">
                <a:solidFill>
                  <a:schemeClr val="dk1"/>
                </a:solidFill>
              </a:rPr>
              <a:t>Both are best for features that are symmetrically centered around the mean</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No “best” option</a:t>
            </a:r>
            <a:endParaRPr sz="1100">
              <a:solidFill>
                <a:schemeClr val="dk1"/>
              </a:solidFill>
            </a:endParaRPr>
          </a:p>
          <a:p>
            <a:pPr indent="-298450" lvl="1" marL="914400" marR="0" rtl="0" algn="l">
              <a:spcBef>
                <a:spcPts val="0"/>
              </a:spcBef>
              <a:spcAft>
                <a:spcPts val="0"/>
              </a:spcAft>
              <a:buClr>
                <a:schemeClr val="dk1"/>
              </a:buClr>
              <a:buSzPts val="1100"/>
              <a:buChar char="-"/>
            </a:pPr>
            <a:r>
              <a:rPr lang="en" sz="1100">
                <a:solidFill>
                  <a:schemeClr val="dk1"/>
                </a:solidFill>
              </a:rPr>
              <a:t>Domain expertise</a:t>
            </a:r>
            <a:endParaRPr sz="1100">
              <a:solidFill>
                <a:schemeClr val="dk1"/>
              </a:solidFill>
            </a:endParaRPr>
          </a:p>
          <a:p>
            <a:pPr indent="-298450" lvl="1" marL="914400" marR="0" rtl="0" algn="l">
              <a:spcBef>
                <a:spcPts val="0"/>
              </a:spcBef>
              <a:spcAft>
                <a:spcPts val="0"/>
              </a:spcAft>
              <a:buClr>
                <a:schemeClr val="dk1"/>
              </a:buClr>
              <a:buSzPts val="1100"/>
              <a:buChar char="-"/>
            </a:pPr>
            <a:r>
              <a:rPr lang="en" sz="1100">
                <a:solidFill>
                  <a:schemeClr val="dk1"/>
                </a:solidFill>
              </a:rPr>
              <a:t>Exploratory analysis</a:t>
            </a:r>
            <a:endParaRPr sz="1100">
              <a:solidFill>
                <a:schemeClr val="dk1"/>
              </a:solidFill>
            </a:endParaRPr>
          </a:p>
          <a:p>
            <a:pPr indent="-298450" lvl="1" marL="914400" marR="0" rtl="0" algn="l">
              <a:spcBef>
                <a:spcPts val="0"/>
              </a:spcBef>
              <a:spcAft>
                <a:spcPts val="0"/>
              </a:spcAft>
              <a:buClr>
                <a:schemeClr val="dk1"/>
              </a:buClr>
              <a:buSzPts val="1100"/>
              <a:buChar char="-"/>
            </a:pPr>
            <a:r>
              <a:rPr lang="en" sz="1100">
                <a:solidFill>
                  <a:schemeClr val="dk1"/>
                </a:solidFill>
              </a:rPr>
              <a:t>Try multiple things</a:t>
            </a:r>
            <a:endParaRPr sz="1100">
              <a:solidFill>
                <a:schemeClr val="dk1"/>
              </a:solidFill>
            </a:endParaRPr>
          </a:p>
        </p:txBody>
      </p:sp>
      <p:sp>
        <p:nvSpPr>
          <p:cNvPr id="817" name="Google Shape;817;g190c813b98_3_622: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90c813b98_3_629: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24" name="Google Shape;824;g190c813b98_3_629: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NB: when doing online feature selection, data collection and model selection are interleaved...</a:t>
            </a:r>
            <a:endParaRPr b="0" i="0" sz="1100" u="none" cap="none" strike="noStrike">
              <a:solidFill>
                <a:schemeClr val="dk1"/>
              </a:solidFill>
              <a:latin typeface="Arial"/>
              <a:ea typeface="Arial"/>
              <a:cs typeface="Arial"/>
              <a:sym typeface="Arial"/>
            </a:endParaRPr>
          </a:p>
        </p:txBody>
      </p:sp>
      <p:sp>
        <p:nvSpPr>
          <p:cNvPr id="825" name="Google Shape;825;g190c813b98_3_629: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863db6375_0_287: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41" name="Google Shape;841;g2863db6375_0_287: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842" name="Google Shape;842;g2863db6375_0_287: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90c813b98_3_644: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49" name="Google Shape;849;g190c813b98_3_644: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Parameters: tuned during training (“inner loop”)</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Hyperparameters: need to be set before training can begin (“outer loop”)</a:t>
            </a:r>
            <a:endParaRPr sz="1100">
              <a:solidFill>
                <a:schemeClr val="dk1"/>
              </a:solidFill>
            </a:endParaRPr>
          </a:p>
        </p:txBody>
      </p:sp>
      <p:sp>
        <p:nvSpPr>
          <p:cNvPr id="850" name="Google Shape;850;g190c813b98_3_644: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90c813b98_3_674: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57" name="Google Shape;857;g190c813b98_3_674: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Font typeface="Arial"/>
              <a:buChar char="-"/>
            </a:pPr>
            <a:r>
              <a:rPr lang="en" sz="1100">
                <a:solidFill>
                  <a:schemeClr val="dk1"/>
                </a:solidFill>
              </a:rPr>
              <a:t>For model selection: need to be able to quantify how good a model is</a:t>
            </a:r>
            <a:endParaRPr sz="1100">
              <a:solidFill>
                <a:schemeClr val="dk1"/>
              </a:solidFill>
            </a:endParaRPr>
          </a:p>
          <a:p>
            <a:pPr indent="-298450" lvl="0" marL="457200" marR="0" rtl="0" algn="l">
              <a:spcBef>
                <a:spcPts val="0"/>
              </a:spcBef>
              <a:spcAft>
                <a:spcPts val="0"/>
              </a:spcAft>
              <a:buClr>
                <a:schemeClr val="dk1"/>
              </a:buClr>
              <a:buSzPts val="1100"/>
              <a:buFont typeface="Arial"/>
              <a:buChar char="-"/>
            </a:pPr>
            <a:r>
              <a:rPr lang="en" sz="1100">
                <a:solidFill>
                  <a:schemeClr val="dk1"/>
                </a:solidFill>
              </a:rPr>
              <a:t>Often the function minimized via learning, but not necessarily (ideal loss function might be computationally hard to optimize)</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 </a:t>
            </a:r>
            <a:endParaRPr sz="1100">
              <a:solidFill>
                <a:schemeClr val="dk1"/>
              </a:solidFill>
            </a:endParaRPr>
          </a:p>
        </p:txBody>
      </p:sp>
      <p:sp>
        <p:nvSpPr>
          <p:cNvPr id="858" name="Google Shape;858;g190c813b98_3_674: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6e0fdeba1_0_302: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70" name="Google Shape;870;ga6e0fdeba1_0_302: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Char char="-"/>
            </a:pPr>
            <a:r>
              <a:rPr lang="en" sz="1100">
                <a:solidFill>
                  <a:schemeClr val="dk1"/>
                </a:solidFill>
              </a:rPr>
              <a:t>Not allowed to use training set: overfitting (you have already used it for training)</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Not allowed to use testing set: overfitting (you will see it again later for testing)</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testing data only for final perf number, not for identifying best model</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You lock it away in a safe, put the key in a glass of water, put it in the freezer, do model selection, put the training/valid data in another safe, throw the key for that second safe into Lake Geneva, and only then you take your frozen glass back out and unlock the test data</a:t>
            </a:r>
            <a:endParaRPr sz="1100">
              <a:solidFill>
                <a:schemeClr val="dk1"/>
              </a:solidFill>
            </a:endParaRPr>
          </a:p>
        </p:txBody>
      </p:sp>
      <p:sp>
        <p:nvSpPr>
          <p:cNvPr id="871" name="Google Shape;871;ga6e0fdeba1_0_302: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863db637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863db637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entire stack is the full training data</a:t>
            </a:r>
            <a:endParaRPr/>
          </a:p>
          <a:p>
            <a:pPr indent="-317500" lvl="0" marL="457200" rtl="0" algn="l">
              <a:spcBef>
                <a:spcPts val="0"/>
              </a:spcBef>
              <a:spcAft>
                <a:spcPts val="0"/>
              </a:spcAft>
              <a:buSzPts val="1400"/>
              <a:buChar char="-"/>
            </a:pPr>
            <a:r>
              <a:rPr lang="en"/>
              <a:t>“Test” means not the held-out test set (it’s still locked away in the safe!), but a test portion of the training set</a:t>
            </a:r>
            <a:endParaRPr/>
          </a:p>
          <a:p>
            <a:pPr indent="-317500" lvl="0" marL="457200" rtl="0" algn="l">
              <a:spcBef>
                <a:spcPts val="0"/>
              </a:spcBef>
              <a:spcAft>
                <a:spcPts val="0"/>
              </a:spcAft>
              <a:buSzPts val="1400"/>
              <a:buChar char="-"/>
            </a:pPr>
            <a:r>
              <a:rPr lang="en"/>
              <a:t>Why do this? → avoid overfitting</a:t>
            </a:r>
            <a:endParaRPr/>
          </a:p>
          <a:p>
            <a:pPr indent="-317500" lvl="0" marL="457200" rtl="0" algn="l">
              <a:spcBef>
                <a:spcPts val="0"/>
              </a:spcBef>
              <a:spcAft>
                <a:spcPts val="0"/>
              </a:spcAft>
              <a:buSzPts val="1400"/>
              <a:buChar char="-"/>
            </a:pPr>
            <a:r>
              <a:rPr lang="en"/>
              <a:t>Explain how to choose number of neighbors in k-NN with CV</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63db637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63db637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90c813b98_3_684: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04" name="Google Shape;904;g190c813b98_3_684: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Char char="-"/>
            </a:pPr>
            <a:r>
              <a:rPr lang="en" sz="1100">
                <a:solidFill>
                  <a:schemeClr val="dk1"/>
                </a:solidFill>
              </a:rPr>
              <a:t>X-axis e.g. number of neighbors in k-NN</a:t>
            </a:r>
            <a:endParaRPr sz="1100">
              <a:solidFill>
                <a:schemeClr val="dk1"/>
              </a:solidFill>
            </a:endParaRPr>
          </a:p>
          <a:p>
            <a:pPr indent="0" lvl="0" marL="0" marR="0" rtl="0" algn="l">
              <a:spcBef>
                <a:spcPts val="0"/>
              </a:spcBef>
              <a:spcAft>
                <a:spcPts val="0"/>
              </a:spcAft>
              <a:buNone/>
            </a:pPr>
            <a:r>
              <a:t/>
            </a:r>
            <a:endParaRPr sz="1100">
              <a:solidFill>
                <a:schemeClr val="dk1"/>
              </a:solidFill>
            </a:endParaRPr>
          </a:p>
          <a:p>
            <a:pPr indent="0" lvl="0" marL="0" marR="0" rtl="0" algn="l">
              <a:spcBef>
                <a:spcPts val="0"/>
              </a:spcBef>
              <a:spcAft>
                <a:spcPts val="0"/>
              </a:spcAft>
              <a:buNone/>
            </a:pPr>
            <a:r>
              <a:t/>
            </a:r>
            <a:endParaRPr sz="1100">
              <a:solidFill>
                <a:schemeClr val="dk1"/>
              </a:solidFill>
            </a:endParaRPr>
          </a:p>
        </p:txBody>
      </p:sp>
      <p:sp>
        <p:nvSpPr>
          <p:cNvPr id="905" name="Google Shape;905;g190c813b98_3_684: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90c813b98_3_694: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15" name="Google Shape;915;g190c813b98_3_694: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88900" lvl="0" marL="1651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88900" lvl="0" marL="165100" marR="0" rtl="0" algn="l">
              <a:lnSpc>
                <a:spcPct val="100000"/>
              </a:lnSpc>
              <a:spcBef>
                <a:spcPts val="3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88900" lvl="0" marL="165100" marR="0" rtl="0" algn="l">
              <a:spcBef>
                <a:spcPts val="3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16" name="Google Shape;916;g190c813b98_3_694: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90c813b98_3_702: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24" name="Google Shape;924;g190c813b98_3_702: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Font typeface="Arial"/>
              <a:buChar char="-"/>
            </a:pPr>
            <a:r>
              <a:rPr lang="en" sz="1100">
                <a:solidFill>
                  <a:schemeClr val="dk1"/>
                </a:solidFill>
              </a:rPr>
              <a:t>Fraction of green</a:t>
            </a:r>
            <a:endParaRPr b="0" i="0" sz="1100" u="none" cap="none" strike="noStrike">
              <a:solidFill>
                <a:schemeClr val="dk1"/>
              </a:solidFill>
              <a:latin typeface="Arial"/>
              <a:ea typeface="Arial"/>
              <a:cs typeface="Arial"/>
              <a:sym typeface="Arial"/>
            </a:endParaRPr>
          </a:p>
        </p:txBody>
      </p:sp>
      <p:sp>
        <p:nvSpPr>
          <p:cNvPr id="925" name="Google Shape;925;g190c813b98_3_702: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90c813b98_3_710: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34" name="Google Shape;934;g190c813b98_3_710: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Fraud is a rare event</a:t>
            </a:r>
            <a:endParaRPr b="0" i="0" sz="1100" u="none" cap="none" strike="noStrike">
              <a:solidFill>
                <a:schemeClr val="dk1"/>
              </a:solidFill>
              <a:latin typeface="Arial"/>
              <a:ea typeface="Arial"/>
              <a:cs typeface="Arial"/>
              <a:sym typeface="Arial"/>
            </a:endParaRPr>
          </a:p>
        </p:txBody>
      </p:sp>
      <p:sp>
        <p:nvSpPr>
          <p:cNvPr id="935" name="Google Shape;935;g190c813b98_3_710: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90c813b98_3_719: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44" name="Google Shape;944;g190c813b98_3_719: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0" lvl="0" marL="0" rtl="0" algn="l">
              <a:spcBef>
                <a:spcPts val="0"/>
              </a:spcBef>
              <a:spcAft>
                <a:spcPts val="0"/>
              </a:spcAft>
              <a:buClr>
                <a:schemeClr val="dk1"/>
              </a:buClr>
              <a:buFont typeface="Calibri"/>
              <a:buNone/>
            </a:pPr>
            <a:r>
              <a:rPr lang="en"/>
              <a:t>(Given tight timing, probably better to skip poll, and just ask into room.)</a:t>
            </a:r>
            <a:endParaRPr/>
          </a:p>
          <a:p>
            <a:pPr indent="0" lvl="0" marL="0" rtl="0" algn="l">
              <a:spcBef>
                <a:spcPts val="0"/>
              </a:spcBef>
              <a:spcAft>
                <a:spcPts val="0"/>
              </a:spcAft>
              <a:buClr>
                <a:schemeClr val="dk1"/>
              </a:buClr>
              <a:buFont typeface="Calibri"/>
              <a:buNone/>
            </a:pPr>
            <a:r>
              <a:rPr lang="en"/>
              <a:t>================</a:t>
            </a:r>
            <a:endParaRPr/>
          </a:p>
          <a:p>
            <a:pPr indent="0" lvl="0" marL="0" rtl="0" algn="l">
              <a:spcBef>
                <a:spcPts val="0"/>
              </a:spcBef>
              <a:spcAft>
                <a:spcPts val="0"/>
              </a:spcAft>
              <a:buClr>
                <a:schemeClr val="dk1"/>
              </a:buClr>
              <a:buFont typeface="Calibri"/>
              <a:buNone/>
            </a:pPr>
            <a:r>
              <a:t/>
            </a:r>
            <a:endParaRPr/>
          </a:p>
          <a:p>
            <a:pPr indent="0" lvl="0" marL="0" rtl="0" algn="l">
              <a:spcBef>
                <a:spcPts val="0"/>
              </a:spcBef>
              <a:spcAft>
                <a:spcPts val="0"/>
              </a:spcAft>
              <a:buClr>
                <a:schemeClr val="dk1"/>
              </a:buClr>
              <a:buFont typeface="Calibri"/>
              <a:buNone/>
            </a:pPr>
            <a:r>
              <a:rPr lang="en"/>
              <a:t>Which classifier is better?</a:t>
            </a:r>
            <a:endParaRPr/>
          </a:p>
          <a:p>
            <a:pPr indent="0" lvl="0" marL="0" rtl="0" algn="l">
              <a:spcBef>
                <a:spcPts val="0"/>
              </a:spcBef>
              <a:spcAft>
                <a:spcPts val="0"/>
              </a:spcAft>
              <a:buNone/>
            </a:pPr>
            <a:r>
              <a:rPr lang="en"/>
              <a:t>(A) Classifier 1</a:t>
            </a:r>
            <a:endParaRPr/>
          </a:p>
          <a:p>
            <a:pPr indent="0" lvl="0" marL="0" rtl="0" algn="l">
              <a:spcBef>
                <a:spcPts val="0"/>
              </a:spcBef>
              <a:spcAft>
                <a:spcPts val="0"/>
              </a:spcAft>
              <a:buNone/>
            </a:pPr>
            <a:r>
              <a:rPr lang="en"/>
              <a:t>(B) Classifier 2</a:t>
            </a:r>
            <a:endParaRPr/>
          </a:p>
          <a:p>
            <a:pPr indent="0" lvl="0" marL="0" rtl="0" algn="l">
              <a:spcBef>
                <a:spcPts val="0"/>
              </a:spcBef>
              <a:spcAft>
                <a:spcPts val="0"/>
              </a:spcAft>
              <a:buNone/>
            </a:pPr>
            <a:r>
              <a:rPr lang="en"/>
              <a:t>(C) Both are equally good</a:t>
            </a:r>
            <a:endParaRPr sz="1100">
              <a:solidFill>
                <a:schemeClr val="dk1"/>
              </a:solidFill>
            </a:endParaRPr>
          </a:p>
        </p:txBody>
      </p:sp>
      <p:sp>
        <p:nvSpPr>
          <p:cNvPr id="945" name="Google Shape;945;g190c813b98_3_719: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90c813b98_3_728: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60" name="Google Shape;960;g190c813b98_3_728: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Abstract classes A, B now concrete: A = cancer, B = not cancer</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Left classifier: fewer cancers not recognized → better (goal is to recognize cancer)</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To formalize this, we need to define further perf metrics beyond plain accuracy, which brings us to … (p.t.o.)</a:t>
            </a:r>
            <a:endParaRPr sz="1100">
              <a:solidFill>
                <a:schemeClr val="dk1"/>
              </a:solidFill>
            </a:endParaRPr>
          </a:p>
        </p:txBody>
      </p:sp>
      <p:sp>
        <p:nvSpPr>
          <p:cNvPr id="961" name="Google Shape;961;g190c813b98_3_728: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90c813b98_3_740: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74" name="Google Shape;974;g190c813b98_3_740: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rPr lang="en" sz="1100">
                <a:solidFill>
                  <a:schemeClr val="dk1"/>
                </a:solidFill>
              </a:rPr>
              <a:t>Cancer example</a:t>
            </a:r>
            <a:endParaRPr sz="1100">
              <a:solidFill>
                <a:schemeClr val="dk1"/>
              </a:solidFill>
            </a:endParaRPr>
          </a:p>
          <a:p>
            <a:pPr indent="0" lvl="0" marL="0" marR="0" rtl="0" algn="l">
              <a:spcBef>
                <a:spcPts val="300"/>
              </a:spcBef>
              <a:spcAft>
                <a:spcPts val="0"/>
              </a:spcAft>
              <a:buNone/>
            </a:pPr>
            <a:r>
              <a:rPr lang="en" sz="1100">
                <a:solidFill>
                  <a:schemeClr val="dk1"/>
                </a:solidFill>
              </a:rPr>
              <a:t>Can also define this for negative class</a:t>
            </a:r>
            <a:endParaRPr sz="1100">
              <a:solidFill>
                <a:schemeClr val="dk1"/>
              </a:solidFill>
            </a:endParaRPr>
          </a:p>
          <a:p>
            <a:pPr indent="0" lvl="0" marL="0" marR="0" rtl="0" algn="l">
              <a:spcBef>
                <a:spcPts val="300"/>
              </a:spcBef>
              <a:spcAft>
                <a:spcPts val="0"/>
              </a:spcAft>
              <a:buNone/>
            </a:pPr>
            <a:r>
              <a:rPr lang="en" sz="1100">
                <a:solidFill>
                  <a:schemeClr val="dk1"/>
                </a:solidFill>
              </a:rPr>
              <a:t>Need to internalize these notions until they’re fully intuitive to you!</a:t>
            </a:r>
            <a:endParaRPr sz="1100">
              <a:solidFill>
                <a:schemeClr val="dk1"/>
              </a:solidFill>
            </a:endParaRPr>
          </a:p>
          <a:p>
            <a:pPr indent="0" lvl="0" marL="0" marR="0" rtl="0" algn="l">
              <a:spcBef>
                <a:spcPts val="300"/>
              </a:spcBef>
              <a:spcAft>
                <a:spcPts val="0"/>
              </a:spcAft>
              <a:buNone/>
            </a:pPr>
            <a:r>
              <a:t/>
            </a:r>
            <a:endParaRPr sz="1100">
              <a:solidFill>
                <a:schemeClr val="dk1"/>
              </a:solidFill>
            </a:endParaRPr>
          </a:p>
          <a:p>
            <a:pPr indent="0" lvl="0" marL="0" marR="0" rtl="0" algn="l">
              <a:spcBef>
                <a:spcPts val="300"/>
              </a:spcBef>
              <a:spcAft>
                <a:spcPts val="0"/>
              </a:spcAft>
              <a:buNone/>
            </a:pPr>
            <a:r>
              <a:rPr lang="en" sz="1100">
                <a:solidFill>
                  <a:schemeClr val="dk1"/>
                </a:solidFill>
              </a:rPr>
              <a:t>NB: the notion of precision described here (also see </a:t>
            </a:r>
            <a:r>
              <a:rPr lang="en" sz="1100" u="sng">
                <a:solidFill>
                  <a:schemeClr val="hlink"/>
                </a:solidFill>
                <a:hlinkClick r:id="rId2"/>
              </a:rPr>
              <a:t>https://en.wikipedia.org/wiki/Precision_and_recall</a:t>
            </a:r>
            <a:r>
              <a:rPr lang="en" sz="1100">
                <a:solidFill>
                  <a:schemeClr val="dk1"/>
                </a:solidFill>
              </a:rPr>
              <a:t>) is different from that defined in this other wiki article: </a:t>
            </a:r>
            <a:r>
              <a:rPr lang="en" sz="1100" u="sng">
                <a:solidFill>
                  <a:schemeClr val="hlink"/>
                </a:solidFill>
                <a:hlinkClick r:id="rId3"/>
              </a:rPr>
              <a:t>https://en.wikipedia.org/w/index.php?title=Accuracy_and_precision&amp;oldid=1054342391#In_binary_classification</a:t>
            </a:r>
            <a:r>
              <a:rPr lang="en" sz="1100">
                <a:solidFill>
                  <a:schemeClr val="dk1"/>
                </a:solidFill>
              </a:rPr>
              <a:t> </a:t>
            </a:r>
            <a:endParaRPr sz="1100">
              <a:solidFill>
                <a:schemeClr val="dk1"/>
              </a:solidFill>
            </a:endParaRPr>
          </a:p>
        </p:txBody>
      </p:sp>
      <p:sp>
        <p:nvSpPr>
          <p:cNvPr id="975" name="Google Shape;975;g190c813b98_3_740: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90c813b98_3_749: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86" name="Google Shape;986;g190c813b98_3_749: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None/>
            </a:pPr>
            <a:r>
              <a:rPr b="0" i="0" lang="en" sz="1100" u="none" cap="none" strike="noStrike">
                <a:solidFill>
                  <a:schemeClr val="dk1"/>
                </a:solidFill>
                <a:latin typeface="Arial"/>
                <a:ea typeface="Arial"/>
                <a:cs typeface="Arial"/>
                <a:sym typeface="Arial"/>
              </a:rPr>
              <a:t>Classifier 2 is more precise at hitting the cancer (few patients erroneously diagnosed with cancer)</a:t>
            </a:r>
            <a:endParaRPr sz="1300"/>
          </a:p>
          <a:p>
            <a:pPr indent="0" lvl="0" marL="0" marR="0" rtl="0" algn="l">
              <a:lnSpc>
                <a:spcPct val="100000"/>
              </a:lnSpc>
              <a:spcBef>
                <a:spcPts val="30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Classifier 1 has a better recall, few patients with cancer are not diagnosed correctly </a:t>
            </a:r>
            <a:endParaRPr sz="1300"/>
          </a:p>
          <a:p>
            <a:pPr indent="0" lvl="0" marL="0" marR="0" rtl="0" algn="l">
              <a:lnSpc>
                <a:spcPct val="100000"/>
              </a:lnSpc>
              <a:spcBef>
                <a:spcPts val="30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30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Increasing recall is easy. The classifier Everybody Has Cancer of course detects all the patients with cancer, but also causes 50% of the patients with no cancer to go home worried about their health status</a:t>
            </a:r>
            <a:endParaRPr b="0" i="0" sz="1100" u="none" cap="none" strike="noStrike">
              <a:solidFill>
                <a:schemeClr val="dk1"/>
              </a:solidFill>
              <a:latin typeface="Arial"/>
              <a:ea typeface="Arial"/>
              <a:cs typeface="Arial"/>
              <a:sym typeface="Arial"/>
            </a:endParaRPr>
          </a:p>
        </p:txBody>
      </p:sp>
      <p:sp>
        <p:nvSpPr>
          <p:cNvPr id="987" name="Google Shape;987;g190c813b98_3_749: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90c813b98_3_760: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98" name="Google Shape;998;g190c813b98_3_760: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rPr lang="en" sz="1300"/>
              <a:t>(...)</a:t>
            </a:r>
            <a:endParaRPr sz="1300"/>
          </a:p>
          <a:p>
            <a:pPr indent="-311150" lvl="0" marL="457200" marR="0" rtl="0" algn="l">
              <a:spcBef>
                <a:spcPts val="300"/>
              </a:spcBef>
              <a:spcAft>
                <a:spcPts val="0"/>
              </a:spcAft>
              <a:buSzPts val="1300"/>
              <a:buChar char="-"/>
            </a:pPr>
            <a:r>
              <a:rPr lang="en" sz="1300"/>
              <a:t>Different importance:</a:t>
            </a:r>
            <a:endParaRPr sz="1300"/>
          </a:p>
          <a:p>
            <a:pPr indent="-311150" lvl="0" marL="914400" marR="0" rtl="0" algn="l">
              <a:spcBef>
                <a:spcPts val="0"/>
              </a:spcBef>
              <a:spcAft>
                <a:spcPts val="0"/>
              </a:spcAft>
              <a:buSzPts val="1300"/>
              <a:buChar char="-"/>
            </a:pPr>
            <a:r>
              <a:rPr lang="en" sz="1300">
                <a:solidFill>
                  <a:schemeClr val="dk1"/>
                </a:solidFill>
              </a:rPr>
              <a:t>cancer (recall over precision)</a:t>
            </a:r>
            <a:endParaRPr sz="1300">
              <a:solidFill>
                <a:schemeClr val="dk1"/>
              </a:solidFill>
            </a:endParaRPr>
          </a:p>
          <a:p>
            <a:pPr indent="-311150" lvl="0" marL="914400" marR="0" rtl="0" algn="l">
              <a:spcBef>
                <a:spcPts val="0"/>
              </a:spcBef>
              <a:spcAft>
                <a:spcPts val="0"/>
              </a:spcAft>
              <a:buSzPts val="1300"/>
              <a:buChar char="-"/>
            </a:pPr>
            <a:r>
              <a:rPr lang="en" sz="1300"/>
              <a:t>spam filter (precision over recall)</a:t>
            </a:r>
            <a:endParaRPr sz="1300"/>
          </a:p>
          <a:p>
            <a:pPr indent="-311150" lvl="0" marL="457200" marR="0" rtl="0" algn="l">
              <a:spcBef>
                <a:spcPts val="0"/>
              </a:spcBef>
              <a:spcAft>
                <a:spcPts val="0"/>
              </a:spcAft>
              <a:buSzPts val="1300"/>
              <a:buChar char="-"/>
            </a:pPr>
            <a:r>
              <a:rPr lang="en" sz="1300"/>
              <a:t>“Who knows what harmonic mean is?” (you should know from lec 4)</a:t>
            </a:r>
            <a:endParaRPr sz="1300"/>
          </a:p>
          <a:p>
            <a:pPr indent="-311150" lvl="1" marL="914400" marR="0" rtl="0" algn="l">
              <a:spcBef>
                <a:spcPts val="0"/>
              </a:spcBef>
              <a:spcAft>
                <a:spcPts val="0"/>
              </a:spcAft>
              <a:buSzPts val="1300"/>
              <a:buChar char="-"/>
            </a:pPr>
            <a:r>
              <a:rPr lang="en" sz="1300"/>
              <a:t>Generally the right kind of mean when averaging quantities w/ identical numerator (rather than denominator)</a:t>
            </a:r>
            <a:endParaRPr sz="1300"/>
          </a:p>
          <a:p>
            <a:pPr indent="-311150" lvl="1" marL="914400" marR="0" rtl="0" algn="l">
              <a:spcBef>
                <a:spcPts val="0"/>
              </a:spcBef>
              <a:spcAft>
                <a:spcPts val="0"/>
              </a:spcAft>
              <a:buSzPts val="1300"/>
              <a:buChar char="-"/>
            </a:pPr>
            <a:r>
              <a:rPr lang="en" sz="1300"/>
              <a:t>Example:</a:t>
            </a:r>
            <a:endParaRPr sz="1300"/>
          </a:p>
          <a:p>
            <a:pPr indent="-311150" lvl="0" marL="1371600" marR="0" rtl="0" algn="l">
              <a:spcBef>
                <a:spcPts val="0"/>
              </a:spcBef>
              <a:spcAft>
                <a:spcPts val="0"/>
              </a:spcAft>
              <a:buSzPts val="1300"/>
              <a:buChar char="-"/>
            </a:pPr>
            <a:r>
              <a:rPr lang="en" sz="1300"/>
              <a:t>Train: first 100km/h, then 200km/h; 1h at each speed (i.e., fixed denominator): avg = 150km/h (arithmetic); 1km at each speed (i.e., fixed numerator): avg = 133km/h (harmonic)</a:t>
            </a:r>
            <a:endParaRPr sz="1300"/>
          </a:p>
          <a:p>
            <a:pPr indent="-311150" lvl="0" marL="1371600" marR="0" rtl="0" algn="l">
              <a:spcBef>
                <a:spcPts val="0"/>
              </a:spcBef>
              <a:spcAft>
                <a:spcPts val="0"/>
              </a:spcAft>
              <a:buSzPts val="1300"/>
              <a:buChar char="-"/>
            </a:pPr>
            <a:r>
              <a:rPr lang="en" sz="1300"/>
              <a:t>Another, practical desirable property: 0 as soon as one of P or R 0 (not the case for arithmetic mean)</a:t>
            </a:r>
            <a:endParaRPr sz="1300"/>
          </a:p>
          <a:p>
            <a:pPr indent="-311150" lvl="0" marL="457200" marR="0" rtl="0" algn="l">
              <a:spcBef>
                <a:spcPts val="0"/>
              </a:spcBef>
              <a:spcAft>
                <a:spcPts val="0"/>
              </a:spcAft>
              <a:buSzPts val="1300"/>
              <a:buChar char="-"/>
            </a:pPr>
            <a:r>
              <a:rPr lang="en" sz="1300"/>
              <a:t>Generally, whenever possible, don’t only report F-score, also report P and R</a:t>
            </a:r>
            <a:endParaRPr sz="1300"/>
          </a:p>
        </p:txBody>
      </p:sp>
      <p:sp>
        <p:nvSpPr>
          <p:cNvPr id="999" name="Google Shape;999;g190c813b98_3_760: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90c813b98_3_768: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10" name="Google Shape;1010;g190c813b98_3_768: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011" name="Google Shape;1011;g190c813b98_3_768: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63db6375_0_217: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1" name="Google Shape;331;g2863db6375_0_217: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298450" lvl="0" marL="457200" rtl="0" algn="l">
              <a:spcBef>
                <a:spcPts val="0"/>
              </a:spcBef>
              <a:spcAft>
                <a:spcPts val="0"/>
              </a:spcAft>
              <a:buClr>
                <a:schemeClr val="dk1"/>
              </a:buClr>
              <a:buSzPts val="1100"/>
              <a:buChar char="-"/>
            </a:pPr>
            <a:r>
              <a:rPr lang="en" sz="1100">
                <a:solidFill>
                  <a:schemeClr val="dk1"/>
                </a:solidFill>
              </a:rPr>
              <a:t>We will stick to supervised learning (classification) today</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Unsupervised: next lecture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Model selection: selecting type of model (k-NN vs. decision tree vs. log reg vs. DNN etc.), choosing hyperparameters (e.g., depth of decision tree), and model training</a:t>
            </a:r>
            <a:endParaRPr sz="1100">
              <a:solidFill>
                <a:schemeClr val="dk1"/>
              </a:solidFill>
            </a:endParaRPr>
          </a:p>
        </p:txBody>
      </p:sp>
      <p:sp>
        <p:nvSpPr>
          <p:cNvPr id="332" name="Google Shape;332;g2863db6375_0_217: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863db6375_0_393: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22" name="Google Shape;1022;g2863db6375_0_393: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Which algo is better?</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What would perfect predictor look like?</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023" name="Google Shape;1023;g2863db6375_0_393: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90c813b98_7_2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032" name="Google Shape;1032;g190c813b98_7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3" name="Google Shape;1033;g190c813b98_7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Font typeface="Arial"/>
              <a:buChar char="-"/>
            </a:pPr>
            <a:r>
              <a:rPr lang="en" sz="1200">
                <a:solidFill>
                  <a:schemeClr val="dk1"/>
                </a:solidFill>
              </a:rPr>
              <a:t>Question: What will ROC curve look like for a</a:t>
            </a:r>
            <a:endParaRPr sz="1200">
              <a:solidFill>
                <a:schemeClr val="dk1"/>
              </a:solidFill>
            </a:endParaRPr>
          </a:p>
          <a:p>
            <a:pPr indent="-304800" lvl="1" marL="914400" rtl="0" algn="l">
              <a:spcBef>
                <a:spcPts val="0"/>
              </a:spcBef>
              <a:spcAft>
                <a:spcPts val="0"/>
              </a:spcAft>
              <a:buClr>
                <a:schemeClr val="dk1"/>
              </a:buClr>
              <a:buSzPts val="1200"/>
              <a:buFont typeface="Arial"/>
              <a:buChar char="-"/>
            </a:pPr>
            <a:r>
              <a:rPr lang="en" sz="1200">
                <a:solidFill>
                  <a:schemeClr val="dk1"/>
                </a:solidFill>
              </a:rPr>
              <a:t>perfect classifier?</a:t>
            </a:r>
            <a:endParaRPr sz="1200">
              <a:solidFill>
                <a:schemeClr val="dk1"/>
              </a:solidFill>
            </a:endParaRPr>
          </a:p>
          <a:p>
            <a:pPr indent="-304800" lvl="1" marL="914400" rtl="0" algn="l">
              <a:spcBef>
                <a:spcPts val="0"/>
              </a:spcBef>
              <a:spcAft>
                <a:spcPts val="0"/>
              </a:spcAft>
              <a:buClr>
                <a:schemeClr val="dk1"/>
              </a:buClr>
              <a:buSzPts val="1200"/>
              <a:buFont typeface="Arial"/>
              <a:buChar char="-"/>
            </a:pPr>
            <a:r>
              <a:rPr lang="en" sz="1200">
                <a:solidFill>
                  <a:schemeClr val="dk1"/>
                </a:solidFill>
              </a:rPr>
              <a:t>random classifier?</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90c813b98_7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045" name="Google Shape;1045;g190c813b98_7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6" name="Google Shape;1046;g190c813b98_7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spcBef>
                <a:spcPts val="0"/>
              </a:spcBef>
              <a:spcAft>
                <a:spcPts val="0"/>
              </a:spcAft>
              <a:buClr>
                <a:schemeClr val="dk1"/>
              </a:buClr>
              <a:buSzPts val="1200"/>
              <a:buFont typeface="Arial"/>
              <a:buChar char="-"/>
            </a:pPr>
            <a:r>
              <a:rPr lang="en" sz="1200">
                <a:solidFill>
                  <a:schemeClr val="dk1"/>
                </a:solidFill>
              </a:rPr>
              <a:t>Interpretation: for what fraction of pos/neg pairs does pos receive a higher score?</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[Or: What fraction of all negs is ranked below pos on avg (avg over all positives)?]</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Advantage: ROC AUC not dependent on choice of threshold! (unlike accuracy, precision, recall, etc.)</a:t>
            </a:r>
            <a:endParaRPr sz="12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90c813b98_3_868: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58" name="Google Shape;1058;g190c813b98_3_868: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Font typeface="Arial"/>
              <a:buChar char="-"/>
            </a:pPr>
            <a:r>
              <a:rPr lang="en" sz="1100">
                <a:solidFill>
                  <a:schemeClr val="dk1"/>
                </a:solidFill>
              </a:rPr>
              <a:t>Train model with different training sets; evaluate them all on same test point</a:t>
            </a:r>
            <a:endParaRPr sz="1100">
              <a:solidFill>
                <a:schemeClr val="dk1"/>
              </a:solidFill>
            </a:endParaRPr>
          </a:p>
          <a:p>
            <a:pPr indent="0" lvl="0" marL="0" marR="0" rtl="0" algn="l">
              <a:spcBef>
                <a:spcPts val="300"/>
              </a:spcBef>
              <a:spcAft>
                <a:spcPts val="0"/>
              </a:spcAft>
              <a:buNone/>
            </a:pPr>
            <a:r>
              <a:t/>
            </a:r>
            <a:endParaRPr sz="1100">
              <a:solidFill>
                <a:schemeClr val="dk1"/>
              </a:solidFill>
            </a:endParaRPr>
          </a:p>
        </p:txBody>
      </p:sp>
      <p:sp>
        <p:nvSpPr>
          <p:cNvPr id="1059" name="Google Shape;1059;g190c813b98_3_868: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01006230dd_0_9:notes"/>
          <p:cNvSpPr/>
          <p:nvPr>
            <p:ph idx="2" type="sldImg"/>
          </p:nvPr>
        </p:nvSpPr>
        <p:spPr>
          <a:xfrm>
            <a:off x="134186" y="685057"/>
            <a:ext cx="65943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67" name="Google Shape;1067;g101006230dd_0_9:notes"/>
          <p:cNvSpPr txBox="1"/>
          <p:nvPr>
            <p:ph idx="1" type="body"/>
          </p:nvPr>
        </p:nvSpPr>
        <p:spPr>
          <a:xfrm>
            <a:off x="687390" y="4344032"/>
            <a:ext cx="5483100" cy="4114500"/>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Font typeface="Arial"/>
              <a:buChar char="-"/>
            </a:pPr>
            <a:r>
              <a:rPr lang="en" sz="1100">
                <a:solidFill>
                  <a:schemeClr val="dk1"/>
                </a:solidFill>
              </a:rPr>
              <a:t>“Model complexity”: e.g., degree of polynomial (bottom row)</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You don’t measure bias/variance directly (would require sampling many different training sets and retraining every time), but you look at error on train vs. validation set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[left] high bias, low variance → underfitting → high training error and high test error (model is too simple to fit training data)</a:t>
            </a:r>
            <a:endParaRPr sz="1100">
              <a:solidFill>
                <a:schemeClr val="dk1"/>
              </a:solidFill>
            </a:endParaRPr>
          </a:p>
          <a:p>
            <a:pPr indent="-298450" lvl="0" marL="457200" marR="0" rtl="0" algn="l">
              <a:spcBef>
                <a:spcPts val="0"/>
              </a:spcBef>
              <a:spcAft>
                <a:spcPts val="0"/>
              </a:spcAft>
              <a:buClr>
                <a:schemeClr val="dk1"/>
              </a:buClr>
              <a:buSzPts val="1100"/>
              <a:buFont typeface="Arial"/>
              <a:buChar char="-"/>
            </a:pPr>
            <a:r>
              <a:rPr lang="en" sz="1100">
                <a:solidFill>
                  <a:schemeClr val="dk1"/>
                </a:solidFill>
              </a:rPr>
              <a:t>[right] h</a:t>
            </a:r>
            <a:r>
              <a:rPr b="0" i="0" lang="en" sz="1100" u="none" cap="none" strike="noStrike">
                <a:solidFill>
                  <a:schemeClr val="dk1"/>
                </a:solidFill>
                <a:latin typeface="Arial"/>
                <a:ea typeface="Arial"/>
                <a:cs typeface="Arial"/>
                <a:sym typeface="Arial"/>
              </a:rPr>
              <a:t>igh variance, low bias → overfitting → low training error but high test error </a:t>
            </a:r>
            <a:r>
              <a:rPr lang="en" sz="1100">
                <a:solidFill>
                  <a:schemeClr val="dk1"/>
                </a:solidFill>
              </a:rPr>
              <a:t>(model too complex for amount of data)</a:t>
            </a:r>
            <a:endParaRPr sz="1300">
              <a:solidFill>
                <a:schemeClr val="dk1"/>
              </a:solidFill>
            </a:endParaRPr>
          </a:p>
          <a:p>
            <a:pPr indent="0" lvl="0" marL="0" marR="0" rtl="0" algn="l">
              <a:spcBef>
                <a:spcPts val="300"/>
              </a:spcBef>
              <a:spcAft>
                <a:spcPts val="0"/>
              </a:spcAft>
              <a:buNone/>
            </a:pPr>
            <a:r>
              <a:rPr lang="en" sz="1100" u="sng">
                <a:solidFill>
                  <a:schemeClr val="hlink"/>
                </a:solidFill>
                <a:hlinkClick r:id="rId2"/>
              </a:rPr>
              <a:t>https://zahidhasan.github.io/2020/10/13/bias-variance-trade-off-and-learning-curve.html</a:t>
            </a:r>
            <a:r>
              <a:rPr lang="en" sz="1100">
                <a:solidFill>
                  <a:schemeClr val="dk1"/>
                </a:solidFill>
              </a:rPr>
              <a:t> </a:t>
            </a:r>
            <a:endParaRPr sz="1100">
              <a:solidFill>
                <a:schemeClr val="dk1"/>
              </a:solidFill>
            </a:endParaRPr>
          </a:p>
        </p:txBody>
      </p:sp>
      <p:sp>
        <p:nvSpPr>
          <p:cNvPr id="1068" name="Google Shape;1068;g101006230dd_0_9:notes"/>
          <p:cNvSpPr txBox="1"/>
          <p:nvPr>
            <p:ph idx="12" type="sldNum"/>
          </p:nvPr>
        </p:nvSpPr>
        <p:spPr>
          <a:xfrm>
            <a:off x="3884613" y="8684937"/>
            <a:ext cx="2971800" cy="457500"/>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90c813b98_3_861: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78" name="Google Shape;1078;g190c813b98_3_861: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79" name="Google Shape;1079;g190c813b98_3_861: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90c813b98_3_879: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90" name="Google Shape;1090;g190c813b98_3_879: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rtl="0" algn="l">
              <a:spcBef>
                <a:spcPts val="0"/>
              </a:spcBef>
              <a:spcAft>
                <a:spcPts val="0"/>
              </a:spcAft>
              <a:buClr>
                <a:schemeClr val="dk1"/>
              </a:buClr>
              <a:buSzPts val="1100"/>
              <a:buChar char="-"/>
            </a:pPr>
            <a:r>
              <a:rPr lang="en" sz="1100">
                <a:solidFill>
                  <a:schemeClr val="dk1"/>
                </a:solidFill>
              </a:rPr>
              <a:t>More data (going right on learning curves) → validation error decreases (can learn more accurate model when seeing more data); training error increases (more data is harder to fit; e.g., higher chance of &gt;=1 extreme outlier)</a:t>
            </a:r>
            <a:endParaRPr sz="1100">
              <a:solidFill>
                <a:schemeClr val="dk1"/>
              </a:solidFill>
            </a:endParaRPr>
          </a:p>
          <a:p>
            <a:pPr indent="-298450" lvl="0" marL="457200" marR="0" rtl="0" algn="l">
              <a:spcBef>
                <a:spcPts val="0"/>
              </a:spcBef>
              <a:spcAft>
                <a:spcPts val="0"/>
              </a:spcAft>
              <a:buClr>
                <a:schemeClr val="dk1"/>
              </a:buClr>
              <a:buSzPts val="1100"/>
              <a:buFont typeface="Arial"/>
              <a:buChar char="-"/>
            </a:pPr>
            <a:r>
              <a:rPr lang="en" sz="1100">
                <a:solidFill>
                  <a:schemeClr val="dk1"/>
                </a:solidFill>
              </a:rPr>
              <a:t>Also: m</a:t>
            </a:r>
            <a:r>
              <a:rPr lang="en" sz="1100">
                <a:solidFill>
                  <a:schemeClr val="dk1"/>
                </a:solidFill>
              </a:rPr>
              <a:t>ore data → variance decreases (if training set is large, seeing different training set makes less of a difference)</a:t>
            </a:r>
            <a:endParaRPr sz="1100">
              <a:solidFill>
                <a:schemeClr val="dk1"/>
              </a:solidFill>
            </a:endParaRPr>
          </a:p>
          <a:p>
            <a:pPr indent="-298450" lvl="0" marL="457200" marR="0" rtl="0" algn="l">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When bias is high (underfitting), more data does not help (problem is </a:t>
            </a:r>
            <a:r>
              <a:rPr lang="en" sz="1100">
                <a:solidFill>
                  <a:schemeClr val="dk1"/>
                </a:solidFill>
              </a:rPr>
              <a:t>weak</a:t>
            </a:r>
            <a:r>
              <a:rPr b="0" i="0" lang="en" sz="1100" u="none" cap="none" strike="noStrike">
                <a:solidFill>
                  <a:schemeClr val="dk1"/>
                </a:solidFill>
                <a:latin typeface="Arial"/>
                <a:ea typeface="Arial"/>
                <a:cs typeface="Arial"/>
                <a:sym typeface="Arial"/>
              </a:rPr>
              <a:t> model, not little data). When variance is high (overfitting), more data may help.</a:t>
            </a:r>
            <a:endParaRPr b="0" i="0" sz="1100" u="none" cap="none" strike="noStrike">
              <a:solidFill>
                <a:schemeClr val="dk1"/>
              </a:solidFill>
              <a:latin typeface="Arial"/>
              <a:ea typeface="Arial"/>
              <a:cs typeface="Arial"/>
              <a:sym typeface="Arial"/>
            </a:endParaRPr>
          </a:p>
          <a:p>
            <a:pPr indent="-298450" lvl="0" marL="457200" marR="0" rtl="0" algn="l">
              <a:spcBef>
                <a:spcPts val="0"/>
              </a:spcBef>
              <a:spcAft>
                <a:spcPts val="0"/>
              </a:spcAft>
              <a:buClr>
                <a:schemeClr val="dk1"/>
              </a:buClr>
              <a:buSzPts val="1100"/>
              <a:buChar char="-"/>
            </a:pPr>
            <a:r>
              <a:rPr lang="en" sz="1100">
                <a:solidFill>
                  <a:schemeClr val="dk1"/>
                </a:solidFill>
              </a:rPr>
              <a:t>High variance: high model capacity → just need to feed the monkey</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Need to be able to read these plots (the tea leaves)</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Good strategy: first overfit like hell, then add more data and/or gradually decrease model complexity</a:t>
            </a:r>
            <a:endParaRPr sz="1100">
              <a:solidFill>
                <a:schemeClr val="dk1"/>
              </a:solidFill>
            </a:endParaRPr>
          </a:p>
        </p:txBody>
      </p:sp>
      <p:sp>
        <p:nvSpPr>
          <p:cNvPr id="1091" name="Google Shape;1091;g190c813b98_3_879: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90c813b98_3_900: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13" name="Google Shape;1113;g190c813b98_3_900: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114" name="Google Shape;1114;g190c813b98_3_900: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90c813b98_3_915: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30" name="Google Shape;1130;g190c813b98_3_915: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rtl="0" algn="l">
              <a:spcBef>
                <a:spcPts val="0"/>
              </a:spcBef>
              <a:spcAft>
                <a:spcPts val="0"/>
              </a:spcAft>
              <a:buClr>
                <a:schemeClr val="dk1"/>
              </a:buClr>
              <a:buSzPts val="1100"/>
              <a:buChar char="-"/>
            </a:pPr>
            <a:r>
              <a:rPr lang="en" sz="1100">
                <a:solidFill>
                  <a:schemeClr val="dk1"/>
                </a:solidFill>
              </a:rPr>
              <a:t>Ideally, don’t touch test set before you write paper / sell your model (can’t go back to change model)</a:t>
            </a:r>
            <a:endParaRPr sz="1100">
              <a:solidFill>
                <a:schemeClr val="dk1"/>
              </a:solidFill>
            </a:endParaRPr>
          </a:p>
          <a:p>
            <a:pPr indent="0" lvl="0" marL="0" rtl="0" algn="l">
              <a:spcBef>
                <a:spcPts val="0"/>
              </a:spcBef>
              <a:spcAft>
                <a:spcPts val="0"/>
              </a:spcAft>
              <a:buClr>
                <a:schemeClr val="dk1"/>
              </a:buClr>
              <a:buFont typeface="Arial"/>
              <a:buNone/>
            </a:pPr>
            <a:r>
              <a:t/>
            </a:r>
            <a:endParaRPr sz="1100">
              <a:solidFill>
                <a:schemeClr val="dk1"/>
              </a:solidFill>
            </a:endParaRPr>
          </a:p>
          <a:p>
            <a:pPr indent="0" lvl="0" marL="0" marR="0" rtl="0" algn="l">
              <a:spcBef>
                <a:spcPts val="0"/>
              </a:spcBef>
              <a:spcAft>
                <a:spcPts val="0"/>
              </a:spcAft>
              <a:buNone/>
            </a:pPr>
            <a:r>
              <a:t/>
            </a:r>
            <a:endParaRPr sz="1100">
              <a:solidFill>
                <a:schemeClr val="dk1"/>
              </a:solidFill>
            </a:endParaRPr>
          </a:p>
        </p:txBody>
      </p:sp>
      <p:sp>
        <p:nvSpPr>
          <p:cNvPr id="1131" name="Google Shape;1131;g190c813b98_3_915: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90c813b9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90c813b9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90c813b98_3_109: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8" name="Google Shape;348;g190c813b98_3_109: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300"/>
              </a:spcBef>
              <a:spcAft>
                <a:spcPts val="0"/>
              </a:spcAft>
              <a:buNone/>
            </a:pPr>
            <a:r>
              <a:rPr lang="en" sz="1100">
                <a:solidFill>
                  <a:schemeClr val="dk1"/>
                </a:solidFill>
              </a:rPr>
              <a:t>Garbage in, garbage out</a:t>
            </a:r>
            <a:endParaRPr b="0" i="0" sz="1100" u="none" cap="none" strike="noStrike">
              <a:solidFill>
                <a:schemeClr val="dk1"/>
              </a:solidFill>
              <a:latin typeface="Arial"/>
              <a:ea typeface="Arial"/>
              <a:cs typeface="Arial"/>
              <a:sym typeface="Arial"/>
            </a:endParaRPr>
          </a:p>
        </p:txBody>
      </p:sp>
      <p:sp>
        <p:nvSpPr>
          <p:cNvPr id="349" name="Google Shape;349;g190c813b98_3_109: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90c813b98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90c813b98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4700ee3dc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4700ee3dc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90c813b98_3_255: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61" name="Google Shape;1161;g190c813b98_3_255: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Clr>
                <a:schemeClr val="dk1"/>
              </a:buClr>
              <a:buFont typeface="Noto Sans Symbols"/>
              <a:buNone/>
            </a:pPr>
            <a:r>
              <a:rPr lang="en" sz="1100">
                <a:solidFill>
                  <a:schemeClr val="dk1"/>
                </a:solidFill>
              </a:rPr>
              <a:t>(explain axes: fraction of pos/neg points labeled correctly)</a:t>
            </a:r>
            <a:endParaRPr sz="1100">
              <a:solidFill>
                <a:schemeClr val="dk1"/>
              </a:solidFill>
            </a:endParaRPr>
          </a:p>
          <a:p>
            <a:pPr indent="0" lvl="0" marL="0" marR="0" rtl="0" algn="l">
              <a:spcBef>
                <a:spcPts val="0"/>
              </a:spcBef>
              <a:spcAft>
                <a:spcPts val="0"/>
              </a:spcAft>
              <a:buClr>
                <a:schemeClr val="dk1"/>
              </a:buClr>
              <a:buFont typeface="Noto Sans Symbols"/>
              <a:buNone/>
            </a:pPr>
            <a:r>
              <a:rPr b="0" i="0" lang="en" sz="1100" u="none" cap="none" strike="noStrike">
                <a:solidFill>
                  <a:schemeClr val="dk1"/>
                </a:solidFill>
                <a:latin typeface="Arial"/>
                <a:ea typeface="Arial"/>
                <a:cs typeface="Arial"/>
                <a:sym typeface="Arial"/>
              </a:rPr>
              <a:t>Not all the workers are equally good </a:t>
            </a:r>
            <a:endParaRPr sz="1300"/>
          </a:p>
          <a:p>
            <a:pPr indent="-260350" lvl="0" marL="266700" marR="0" rtl="0" algn="l">
              <a:spcBef>
                <a:spcPts val="300"/>
              </a:spcBef>
              <a:spcAft>
                <a:spcPts val="0"/>
              </a:spcAft>
              <a:buClr>
                <a:schemeClr val="dk1"/>
              </a:buClr>
              <a:buSzPts val="1100"/>
              <a:buFont typeface="Noto Sans Symbols"/>
              <a:buChar char="❑"/>
            </a:pPr>
            <a:r>
              <a:rPr b="0" i="0" lang="en" sz="1100" u="none" cap="none" strike="noStrike">
                <a:solidFill>
                  <a:schemeClr val="dk1"/>
                </a:solidFill>
                <a:latin typeface="Arial"/>
                <a:ea typeface="Arial"/>
                <a:cs typeface="Arial"/>
                <a:sym typeface="Arial"/>
              </a:rPr>
              <a:t>Sloppy Worker: give </a:t>
            </a:r>
            <a:r>
              <a:rPr b="0" i="0" lang="en" sz="1100" u="none" cap="none" strike="noStrike">
                <a:solidFill>
                  <a:srgbClr val="FF0000"/>
                </a:solidFill>
                <a:latin typeface="Arial"/>
                <a:ea typeface="Arial"/>
                <a:cs typeface="Arial"/>
                <a:sym typeface="Arial"/>
              </a:rPr>
              <a:t>many wrong answers </a:t>
            </a:r>
            <a:r>
              <a:rPr b="0" i="0" lang="en" sz="1100" u="none" cap="none" strike="noStrike">
                <a:solidFill>
                  <a:schemeClr val="dk1"/>
                </a:solidFill>
                <a:latin typeface="Arial"/>
                <a:ea typeface="Arial"/>
                <a:cs typeface="Arial"/>
                <a:sym typeface="Arial"/>
              </a:rPr>
              <a:t>due to their knowledge limitations or misunderstanding</a:t>
            </a:r>
            <a:endParaRPr sz="1300"/>
          </a:p>
          <a:p>
            <a:pPr indent="-260350" lvl="0" marL="266700" marR="0" rtl="0" algn="l">
              <a:spcBef>
                <a:spcPts val="300"/>
              </a:spcBef>
              <a:spcAft>
                <a:spcPts val="0"/>
              </a:spcAft>
              <a:buClr>
                <a:schemeClr val="dk1"/>
              </a:buClr>
              <a:buSzPts val="1100"/>
              <a:buFont typeface="Noto Sans Symbols"/>
              <a:buChar char="❑"/>
            </a:pPr>
            <a:r>
              <a:rPr b="0" i="0" lang="en" sz="1100" u="none" cap="none" strike="noStrike">
                <a:solidFill>
                  <a:schemeClr val="dk1"/>
                </a:solidFill>
                <a:latin typeface="Arial"/>
                <a:ea typeface="Arial"/>
                <a:cs typeface="Arial"/>
                <a:sym typeface="Arial"/>
              </a:rPr>
              <a:t>Random Spammer: give </a:t>
            </a:r>
            <a:r>
              <a:rPr b="0" i="0" lang="en" sz="1100" u="none" cap="none" strike="noStrike">
                <a:solidFill>
                  <a:srgbClr val="FF0000"/>
                </a:solidFill>
                <a:latin typeface="Arial"/>
                <a:ea typeface="Arial"/>
                <a:cs typeface="Arial"/>
                <a:sym typeface="Arial"/>
              </a:rPr>
              <a:t>random answers</a:t>
            </a:r>
            <a:r>
              <a:rPr b="0" i="0" lang="en" sz="1100" u="none" cap="none" strike="noStrike">
                <a:solidFill>
                  <a:schemeClr val="dk1"/>
                </a:solidFill>
                <a:latin typeface="Arial"/>
                <a:ea typeface="Arial"/>
                <a:cs typeface="Arial"/>
                <a:sym typeface="Arial"/>
              </a:rPr>
              <a:t> for any question.</a:t>
            </a:r>
            <a:endParaRPr sz="1300"/>
          </a:p>
          <a:p>
            <a:pPr indent="-260350" lvl="0" marL="266700" marR="0" rtl="0" algn="l">
              <a:spcBef>
                <a:spcPts val="300"/>
              </a:spcBef>
              <a:spcAft>
                <a:spcPts val="0"/>
              </a:spcAft>
              <a:buClr>
                <a:schemeClr val="dk1"/>
              </a:buClr>
              <a:buSzPts val="1100"/>
              <a:buFont typeface="Noto Sans Symbols"/>
              <a:buChar char="❑"/>
            </a:pPr>
            <a:r>
              <a:rPr b="0" i="0" lang="en" sz="1100" u="none" cap="none" strike="noStrike">
                <a:solidFill>
                  <a:schemeClr val="dk1"/>
                </a:solidFill>
                <a:latin typeface="Arial"/>
                <a:ea typeface="Arial"/>
                <a:cs typeface="Arial"/>
                <a:sym typeface="Arial"/>
              </a:rPr>
              <a:t>Uniform Spammer: keep the </a:t>
            </a:r>
            <a:r>
              <a:rPr b="0" i="0" lang="en" sz="1100" u="none" cap="none" strike="noStrike">
                <a:solidFill>
                  <a:srgbClr val="FF0000"/>
                </a:solidFill>
                <a:latin typeface="Arial"/>
                <a:ea typeface="Arial"/>
                <a:cs typeface="Arial"/>
                <a:sym typeface="Arial"/>
              </a:rPr>
              <a:t>same answer </a:t>
            </a:r>
            <a:r>
              <a:rPr b="0" i="0" lang="en" sz="1100" u="none" cap="none" strike="noStrike">
                <a:solidFill>
                  <a:schemeClr val="dk1"/>
                </a:solidFill>
                <a:latin typeface="Arial"/>
                <a:ea typeface="Arial"/>
                <a:cs typeface="Arial"/>
                <a:sym typeface="Arial"/>
              </a:rPr>
              <a:t>for every question.</a:t>
            </a:r>
            <a:endParaRPr sz="1300"/>
          </a:p>
        </p:txBody>
      </p:sp>
      <p:sp>
        <p:nvSpPr>
          <p:cNvPr id="1162" name="Google Shape;1162;g190c813b98_3_255: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863db637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863db637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Useful even if there’s really no honeypot, or if you still pay everyone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90c813b98_3_285: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99" name="Google Shape;1199;g190c813b98_3_285: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317500" lvl="0" marL="457200" rtl="0" algn="l">
              <a:spcBef>
                <a:spcPts val="0"/>
              </a:spcBef>
              <a:spcAft>
                <a:spcPts val="0"/>
              </a:spcAft>
              <a:buClr>
                <a:schemeClr val="dk1"/>
              </a:buClr>
              <a:buSzPts val="1400"/>
              <a:buChar char="-"/>
            </a:pPr>
            <a:r>
              <a:rPr lang="en" sz="1100">
                <a:solidFill>
                  <a:schemeClr val="dk1"/>
                </a:solidFill>
              </a:rPr>
              <a:t>Can give different weights to different workers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Agree with others?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Get honeypot questions right?</a:t>
            </a:r>
            <a:endParaRPr sz="1100">
              <a:solidFill>
                <a:schemeClr val="dk1"/>
              </a:solidFill>
            </a:endParaRPr>
          </a:p>
          <a:p>
            <a:pPr indent="-298450" lvl="0" marL="457200" rtl="0" algn="l">
              <a:spcBef>
                <a:spcPts val="0"/>
              </a:spcBef>
              <a:spcAft>
                <a:spcPts val="0"/>
              </a:spcAft>
              <a:buClr>
                <a:schemeClr val="dk1"/>
              </a:buClr>
              <a:buSzPts val="1100"/>
              <a:buFont typeface="Arial"/>
              <a:buChar char="-"/>
            </a:pPr>
            <a:r>
              <a:rPr lang="en" sz="1100">
                <a:solidFill>
                  <a:schemeClr val="dk1"/>
                </a:solidFill>
              </a:rPr>
              <a:t>Also the idea behind peer prediction: game-theoretic approach to defining payoffs based on agreement with others</a:t>
            </a:r>
            <a:endParaRPr b="0" i="0" sz="1100" u="none" cap="none" strike="noStrike">
              <a:solidFill>
                <a:schemeClr val="dk1"/>
              </a:solidFill>
              <a:latin typeface="Arial"/>
              <a:ea typeface="Arial"/>
              <a:cs typeface="Arial"/>
              <a:sym typeface="Arial"/>
            </a:endParaRPr>
          </a:p>
        </p:txBody>
      </p:sp>
      <p:sp>
        <p:nvSpPr>
          <p:cNvPr id="1200" name="Google Shape;1200;g190c813b98_3_285: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89397b26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89397b26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90c813b98_3_651: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235" name="Google Shape;1235;g190c813b98_3_651: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rPr lang="en" sz="1100">
                <a:solidFill>
                  <a:schemeClr val="dk1"/>
                </a:solidFill>
              </a:rPr>
              <a:t>Dataset = dataset you’re allowed to see during training</a:t>
            </a:r>
            <a:endParaRPr sz="1100">
              <a:solidFill>
                <a:schemeClr val="dk1"/>
              </a:solidFill>
            </a:endParaRPr>
          </a:p>
          <a:p>
            <a:pPr indent="-298450" lvl="0" marL="457200" marR="0" rtl="0" algn="l">
              <a:spcBef>
                <a:spcPts val="0"/>
              </a:spcBef>
              <a:spcAft>
                <a:spcPts val="0"/>
              </a:spcAft>
              <a:buClr>
                <a:schemeClr val="dk1"/>
              </a:buClr>
              <a:buSzPts val="1100"/>
              <a:buChar char="-"/>
            </a:pPr>
            <a:r>
              <a:rPr lang="en" sz="1100">
                <a:solidFill>
                  <a:schemeClr val="dk1"/>
                </a:solidFill>
              </a:rPr>
              <a:t>May do several times for same parameter value → cross validation</a:t>
            </a:r>
            <a:endParaRPr sz="1100">
              <a:solidFill>
                <a:schemeClr val="dk1"/>
              </a:solidFill>
            </a:endParaRPr>
          </a:p>
          <a:p>
            <a:pPr indent="-298450" lvl="0" marL="457200" marR="0" rtl="0" algn="l">
              <a:spcBef>
                <a:spcPts val="0"/>
              </a:spcBef>
              <a:spcAft>
                <a:spcPts val="0"/>
              </a:spcAft>
              <a:buClr>
                <a:schemeClr val="dk1"/>
              </a:buClr>
              <a:buSzPts val="1100"/>
              <a:buFont typeface="Arial"/>
              <a:buChar char="-"/>
            </a:pPr>
            <a:r>
              <a:rPr lang="en" sz="1100">
                <a:solidFill>
                  <a:schemeClr val="dk1"/>
                </a:solidFill>
              </a:rPr>
              <a:t>Alternative: sweep over all possible param values exhaustively</a:t>
            </a:r>
            <a:endParaRPr b="0" i="0" sz="1100" u="none" cap="none" strike="noStrike">
              <a:solidFill>
                <a:schemeClr val="dk1"/>
              </a:solidFill>
              <a:latin typeface="Arial"/>
              <a:ea typeface="Arial"/>
              <a:cs typeface="Arial"/>
              <a:sym typeface="Arial"/>
            </a:endParaRPr>
          </a:p>
        </p:txBody>
      </p:sp>
      <p:sp>
        <p:nvSpPr>
          <p:cNvPr id="1236" name="Google Shape;1236;g190c813b98_3_651: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90c813b98_7_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260" name="Google Shape;1260;g190c813b98_7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1" name="Google Shape;1261;g190c813b98_7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90c813b98_3_779: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269" name="Google Shape;1269;g190c813b98_3_779: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0"/>
              </a:spcBef>
              <a:spcAft>
                <a:spcPts val="0"/>
              </a:spcAft>
              <a:buClr>
                <a:schemeClr val="dk1"/>
              </a:buClr>
              <a:buSzPts val="1100"/>
              <a:buFont typeface="Arial"/>
              <a:buChar char="-"/>
            </a:pPr>
            <a:r>
              <a:t/>
            </a:r>
            <a:endParaRPr b="0" i="0" sz="1100" u="none" cap="none" strike="noStrike">
              <a:solidFill>
                <a:schemeClr val="dk1"/>
              </a:solidFill>
              <a:latin typeface="Arial"/>
              <a:ea typeface="Arial"/>
              <a:cs typeface="Arial"/>
              <a:sym typeface="Arial"/>
            </a:endParaRPr>
          </a:p>
        </p:txBody>
      </p:sp>
      <p:sp>
        <p:nvSpPr>
          <p:cNvPr id="1270" name="Google Shape;1270;g190c813b98_3_779: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90c813b98_3_807: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298" name="Google Shape;1298;g190c813b98_3_807: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None/>
            </a:pPr>
            <a:r>
              <a:rPr b="0" i="0" lang="en" sz="1100" u="none" cap="none" strike="noStrike">
                <a:solidFill>
                  <a:schemeClr val="dk1"/>
                </a:solidFill>
                <a:latin typeface="Arial"/>
                <a:ea typeface="Arial"/>
                <a:cs typeface="Arial"/>
                <a:sym typeface="Arial"/>
              </a:rPr>
              <a:t>Leave-one-out is almost unbiased (=not optimistic) estimate of the true accuracy</a:t>
            </a:r>
            <a:r>
              <a:rPr lang="en" sz="1100">
                <a:solidFill>
                  <a:schemeClr val="dk1"/>
                </a:solidFill>
              </a:rPr>
              <a:t>;</a:t>
            </a:r>
            <a:r>
              <a:rPr b="0" i="0" lang="en" sz="1100" u="none" cap="none" strike="noStrike">
                <a:solidFill>
                  <a:schemeClr val="dk1"/>
                </a:solidFill>
                <a:latin typeface="Arial"/>
                <a:ea typeface="Arial"/>
                <a:cs typeface="Arial"/>
                <a:sym typeface="Arial"/>
              </a:rPr>
              <a:t> however, it is time consuming because it performs a number of iterations equal to the number of examples in the dataset</a:t>
            </a:r>
            <a:endParaRPr b="0" i="0" sz="1100" u="none" cap="none" strike="noStrike">
              <a:solidFill>
                <a:schemeClr val="dk1"/>
              </a:solidFill>
              <a:latin typeface="Arial"/>
              <a:ea typeface="Arial"/>
              <a:cs typeface="Arial"/>
              <a:sym typeface="Arial"/>
            </a:endParaRPr>
          </a:p>
        </p:txBody>
      </p:sp>
      <p:sp>
        <p:nvSpPr>
          <p:cNvPr id="1299" name="Google Shape;1299;g190c813b98_3_807: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90c813b98_3_116: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56" name="Google Shape;356;g190c813b98_3_116: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298450" lvl="0" marL="457200" marR="0" rtl="0" algn="l">
              <a:spcBef>
                <a:spcPts val="300"/>
              </a:spcBef>
              <a:spcAft>
                <a:spcPts val="0"/>
              </a:spcAft>
              <a:buClr>
                <a:schemeClr val="dk1"/>
              </a:buClr>
              <a:buSzPts val="1100"/>
              <a:buChar char="-"/>
            </a:pPr>
            <a:r>
              <a:rPr lang="en" sz="1100">
                <a:solidFill>
                  <a:schemeClr val="dk1"/>
                </a:solidFill>
              </a:rPr>
              <a:t>Data from which to extract features:</a:t>
            </a:r>
            <a:endParaRPr sz="1100">
              <a:solidFill>
                <a:schemeClr val="dk1"/>
              </a:solidFill>
            </a:endParaRPr>
          </a:p>
          <a:p>
            <a:pPr indent="-298450" lvl="0" marL="914400" marR="0" rtl="0" algn="l">
              <a:spcBef>
                <a:spcPts val="0"/>
              </a:spcBef>
              <a:spcAft>
                <a:spcPts val="0"/>
              </a:spcAft>
              <a:buClr>
                <a:schemeClr val="dk1"/>
              </a:buClr>
              <a:buSzPts val="1100"/>
              <a:buChar char="-"/>
            </a:pPr>
            <a:r>
              <a:rPr lang="en" sz="1100">
                <a:solidFill>
                  <a:schemeClr val="dk1"/>
                </a:solidFill>
              </a:rPr>
              <a:t>Given to you</a:t>
            </a:r>
            <a:endParaRPr sz="1100">
              <a:solidFill>
                <a:schemeClr val="dk1"/>
              </a:solidFill>
            </a:endParaRPr>
          </a:p>
          <a:p>
            <a:pPr indent="-298450" lvl="0" marL="914400" marR="0" rtl="0" algn="l">
              <a:spcBef>
                <a:spcPts val="0"/>
              </a:spcBef>
              <a:spcAft>
                <a:spcPts val="0"/>
              </a:spcAft>
              <a:buClr>
                <a:schemeClr val="dk1"/>
              </a:buClr>
              <a:buSzPts val="1100"/>
              <a:buChar char="-"/>
            </a:pPr>
            <a:r>
              <a:rPr lang="en" sz="1100">
                <a:solidFill>
                  <a:schemeClr val="dk1"/>
                </a:solidFill>
              </a:rPr>
              <a:t>Crawl</a:t>
            </a:r>
            <a:endParaRPr sz="1100">
              <a:solidFill>
                <a:schemeClr val="dk1"/>
              </a:solidFill>
            </a:endParaRPr>
          </a:p>
          <a:p>
            <a:pPr indent="-298450" lvl="0" marL="914400" marR="0" rtl="0" algn="l">
              <a:spcBef>
                <a:spcPts val="0"/>
              </a:spcBef>
              <a:spcAft>
                <a:spcPts val="0"/>
              </a:spcAft>
              <a:buClr>
                <a:schemeClr val="dk1"/>
              </a:buClr>
              <a:buSzPts val="1100"/>
              <a:buChar char="-"/>
            </a:pPr>
            <a:r>
              <a:rPr lang="en" sz="1100">
                <a:solidFill>
                  <a:schemeClr val="dk1"/>
                </a:solidFill>
              </a:rPr>
              <a:t>Pay people</a:t>
            </a:r>
            <a:endParaRPr sz="1100">
              <a:solidFill>
                <a:schemeClr val="dk1"/>
              </a:solidFill>
            </a:endParaRPr>
          </a:p>
          <a:p>
            <a:pPr indent="0" lvl="0" marL="0" marR="0" rtl="0" algn="l">
              <a:spcBef>
                <a:spcPts val="300"/>
              </a:spcBef>
              <a:spcAft>
                <a:spcPts val="0"/>
              </a:spcAft>
              <a:buNone/>
            </a:pPr>
            <a:r>
              <a:rPr lang="en" sz="1100">
                <a:solidFill>
                  <a:schemeClr val="dk1"/>
                </a:solidFill>
              </a:rPr>
              <a:t>We don’t cover this here, but what happens after</a:t>
            </a:r>
            <a:endParaRPr sz="1100">
              <a:solidFill>
                <a:schemeClr val="dk1"/>
              </a:solidFill>
            </a:endParaRPr>
          </a:p>
        </p:txBody>
      </p:sp>
      <p:sp>
        <p:nvSpPr>
          <p:cNvPr id="357" name="Google Shape;357;g190c813b98_3_116: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90c813b98_3_834: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26" name="Google Shape;1326;g190c813b98_3_834:notes"/>
          <p:cNvSpPr txBox="1"/>
          <p:nvPr>
            <p:ph idx="1" type="body"/>
          </p:nvPr>
        </p:nvSpPr>
        <p:spPr>
          <a:xfrm>
            <a:off x="687390" y="4344032"/>
            <a:ext cx="5483225" cy="4114494"/>
          </a:xfrm>
          <a:prstGeom prst="rect">
            <a:avLst/>
          </a:prstGeom>
          <a:noFill/>
          <a:ln>
            <a:noFill/>
          </a:ln>
        </p:spPr>
        <p:txBody>
          <a:bodyPr anchorCtr="0" anchor="t" bIns="46350" lIns="92700" spcFirstLastPara="1" rIns="92700" wrap="square" tIns="46350">
            <a:noAutofit/>
          </a:bodyPr>
          <a:lstStyle/>
          <a:p>
            <a:pPr indent="0" lvl="0" marL="0" marR="0" rtl="0" algn="l">
              <a:spcBef>
                <a:spcPts val="0"/>
              </a:spcBef>
              <a:spcAft>
                <a:spcPts val="0"/>
              </a:spcAft>
              <a:buNone/>
            </a:pPr>
            <a:r>
              <a:rPr b="0" i="0" lang="en" sz="1100" u="none" cap="none" strike="noStrike">
                <a:solidFill>
                  <a:schemeClr val="dk1"/>
                </a:solidFill>
                <a:latin typeface="Arial"/>
                <a:ea typeface="Arial"/>
                <a:cs typeface="Arial"/>
                <a:sym typeface="Arial"/>
              </a:rPr>
              <a:t>K-fold cross-validation is a good compromise between having an unbiased estimate of the true accuracy and computation time</a:t>
            </a:r>
            <a:endParaRPr b="0" i="0" sz="1100" u="none" cap="none" strike="noStrike">
              <a:solidFill>
                <a:schemeClr val="dk1"/>
              </a:solidFill>
              <a:latin typeface="Arial"/>
              <a:ea typeface="Arial"/>
              <a:cs typeface="Arial"/>
              <a:sym typeface="Arial"/>
            </a:endParaRPr>
          </a:p>
        </p:txBody>
      </p:sp>
      <p:sp>
        <p:nvSpPr>
          <p:cNvPr id="1327" name="Google Shape;1327;g190c813b98_3_834:notes"/>
          <p:cNvSpPr txBox="1"/>
          <p:nvPr>
            <p:ph idx="12" type="sldNum"/>
          </p:nvPr>
        </p:nvSpPr>
        <p:spPr>
          <a:xfrm>
            <a:off x="3884613" y="8684937"/>
            <a:ext cx="2971800" cy="457514"/>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863db637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863db637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lecture 1)</a:t>
            </a:r>
            <a:endParaRPr/>
          </a:p>
          <a:p>
            <a:pPr indent="0" lvl="0" marL="0" rtl="0" algn="l">
              <a:spcBef>
                <a:spcPts val="0"/>
              </a:spcBef>
              <a:spcAft>
                <a:spcPts val="0"/>
              </a:spcAft>
              <a:buNone/>
            </a:pPr>
            <a:r>
              <a:rPr lang="en"/>
              <a:t>Modern NN models with many (billions of params) have high variance. Often good </a:t>
            </a:r>
            <a:r>
              <a:rPr lang="en"/>
              <a:t>things</a:t>
            </a:r>
            <a:r>
              <a:rPr lang="en"/>
              <a:t> happen when you have tons of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90c813b98_3_169:notes"/>
          <p:cNvSpPr txBox="1"/>
          <p:nvPr>
            <p:ph idx="1" type="body"/>
          </p:nvPr>
        </p:nvSpPr>
        <p:spPr>
          <a:xfrm>
            <a:off x="687390" y="4344032"/>
            <a:ext cx="5483225" cy="4114494"/>
          </a:xfrm>
          <a:prstGeom prst="rect">
            <a:avLst/>
          </a:prstGeom>
          <a:noFill/>
          <a:ln>
            <a:noFill/>
          </a:ln>
        </p:spPr>
        <p:txBody>
          <a:bodyPr anchorCtr="0" anchor="ctr" bIns="86100" lIns="86100" spcFirstLastPara="1" rIns="86100" wrap="square" tIns="86100">
            <a:noAutofit/>
          </a:bodyPr>
          <a:lstStyle/>
          <a:p>
            <a:pPr indent="-317500" lvl="0" marL="457200" rtl="0" algn="l">
              <a:spcBef>
                <a:spcPts val="0"/>
              </a:spcBef>
              <a:spcAft>
                <a:spcPts val="0"/>
              </a:spcAft>
              <a:buSzPts val="1400"/>
              <a:buChar char="-"/>
            </a:pPr>
            <a:r>
              <a:rPr lang="en"/>
              <a:t>“Simple stats”: e.g., predict if user will like a movie: take mean/std/min/max rating of same user over movies of same type</a:t>
            </a:r>
            <a:endParaRPr/>
          </a:p>
          <a:p>
            <a:pPr indent="-317500" lvl="0" marL="457200" rtl="0" algn="l">
              <a:spcBef>
                <a:spcPts val="0"/>
              </a:spcBef>
              <a:spcAft>
                <a:spcPts val="0"/>
              </a:spcAft>
              <a:buSzPts val="1400"/>
              <a:buChar char="-"/>
            </a:pPr>
            <a:r>
              <a:rPr lang="en"/>
              <a:t>Discrete features required: e.g., simplest form of decision tree (one child branch per class of feature on which we split)</a:t>
            </a:r>
            <a:endParaRPr/>
          </a:p>
          <a:p>
            <a:pPr indent="0" lvl="0" marL="0" rtl="0" algn="l">
              <a:spcBef>
                <a:spcPts val="0"/>
              </a:spcBef>
              <a:spcAft>
                <a:spcPts val="0"/>
              </a:spcAft>
              <a:buNone/>
            </a:pPr>
            <a:r>
              <a:t/>
            </a:r>
            <a:endParaRPr/>
          </a:p>
        </p:txBody>
      </p:sp>
      <p:sp>
        <p:nvSpPr>
          <p:cNvPr id="396" name="Google Shape;396;g190c813b98_3_169:notes"/>
          <p:cNvSpPr/>
          <p:nvPr>
            <p:ph idx="2" type="sldImg"/>
          </p:nvPr>
        </p:nvSpPr>
        <p:spPr>
          <a:xfrm>
            <a:off x="134186" y="685057"/>
            <a:ext cx="6594230" cy="342953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0c813b98_7_1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Around 122K citations… (5 years ago: 16k, 3 years ago: </a:t>
            </a:r>
            <a:r>
              <a:rPr lang="en">
                <a:solidFill>
                  <a:schemeClr val="dk1"/>
                </a:solidFill>
              </a:rPr>
              <a:t>48k, 2 years ago 72k, 1 year ago 90k</a:t>
            </a:r>
            <a:r>
              <a:rPr lang="en"/>
              <a:t>); about 80 new citations per day in last year</a:t>
            </a:r>
            <a:endParaRPr/>
          </a:p>
        </p:txBody>
      </p:sp>
      <p:sp>
        <p:nvSpPr>
          <p:cNvPr id="403" name="Google Shape;403;g190c813b98_7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70" name="Google Shape;70;p13"/>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71" name="Google Shape;71;p13"/>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2" name="Shape 72"/>
        <p:cNvGrpSpPr/>
        <p:nvPr/>
      </p:nvGrpSpPr>
      <p:grpSpPr>
        <a:xfrm>
          <a:off x="0" y="0"/>
          <a:ext cx="0" cy="0"/>
          <a:chOff x="0" y="0"/>
          <a:chExt cx="0" cy="0"/>
        </a:xfrm>
      </p:grpSpPr>
      <p:sp>
        <p:nvSpPr>
          <p:cNvPr id="73" name="Google Shape;73;p14"/>
          <p:cNvSpPr txBox="1"/>
          <p:nvPr>
            <p:ph type="title"/>
          </p:nvPr>
        </p:nvSpPr>
        <p:spPr>
          <a:xfrm>
            <a:off x="685800" y="457200"/>
            <a:ext cx="77724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74" name="Google Shape;74;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5" name="Shape 75"/>
        <p:cNvGrpSpPr/>
        <p:nvPr/>
      </p:nvGrpSpPr>
      <p:grpSpPr>
        <a:xfrm>
          <a:off x="0" y="0"/>
          <a:ext cx="0" cy="0"/>
          <a:chOff x="0" y="0"/>
          <a:chExt cx="0" cy="0"/>
        </a:xfrm>
      </p:grpSpPr>
      <p:sp>
        <p:nvSpPr>
          <p:cNvPr id="76" name="Google Shape;76;p15"/>
          <p:cNvSpPr txBox="1"/>
          <p:nvPr>
            <p:ph idx="1" type="body"/>
          </p:nvPr>
        </p:nvSpPr>
        <p:spPr>
          <a:xfrm>
            <a:off x="566738" y="171450"/>
            <a:ext cx="8001000" cy="434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77" name="Google Shape;77;p15"/>
          <p:cNvSpPr txBox="1"/>
          <p:nvPr>
            <p:ph idx="10" type="dt"/>
          </p:nvPr>
        </p:nvSpPr>
        <p:spPr>
          <a:xfrm>
            <a:off x="609600" y="4683919"/>
            <a:ext cx="1981200" cy="35718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5"/>
          <p:cNvSpPr txBox="1"/>
          <p:nvPr>
            <p:ph idx="11" type="ftr"/>
          </p:nvPr>
        </p:nvSpPr>
        <p:spPr>
          <a:xfrm>
            <a:off x="2895600" y="4686300"/>
            <a:ext cx="3200400" cy="35718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80" name="Shape 80"/>
        <p:cNvGrpSpPr/>
        <p:nvPr/>
      </p:nvGrpSpPr>
      <p:grpSpPr>
        <a:xfrm>
          <a:off x="0" y="0"/>
          <a:ext cx="0" cy="0"/>
          <a:chOff x="0" y="0"/>
          <a:chExt cx="0" cy="0"/>
        </a:xfrm>
      </p:grpSpPr>
      <p:sp>
        <p:nvSpPr>
          <p:cNvPr id="81" name="Google Shape;81;p16"/>
          <p:cNvSpPr txBox="1"/>
          <p:nvPr>
            <p:ph type="title"/>
          </p:nvPr>
        </p:nvSpPr>
        <p:spPr>
          <a:xfrm>
            <a:off x="722313" y="3305175"/>
            <a:ext cx="7772400" cy="1021556"/>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30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82" name="Google Shape;82;p16"/>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18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16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16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1600"/>
              </a:spcBef>
              <a:spcAft>
                <a:spcPts val="160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83" name="Google Shape;83;p1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8"/>
          <p:cNvSpPr txBox="1"/>
          <p:nvPr>
            <p:ph type="ctrTitle"/>
          </p:nvPr>
        </p:nvSpPr>
        <p:spPr>
          <a:xfrm>
            <a:off x="685800" y="1597822"/>
            <a:ext cx="7772400" cy="1102519"/>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92" name="Google Shape;92;p18"/>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marL="457200"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indent="0" lvl="2" marL="914400"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indent="0" lvl="3" marL="1371600"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indent="0" lvl="4" marL="1828800"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indent="0" lvl="5" marL="2286000" marR="0" rtl="0" algn="ctr">
              <a:spcBef>
                <a:spcPts val="240"/>
              </a:spcBef>
              <a:spcAft>
                <a:spcPts val="0"/>
              </a:spcAft>
              <a:buClr>
                <a:schemeClr val="dk1"/>
              </a:buClr>
              <a:buSzPts val="1200"/>
              <a:buFont typeface="Comic Sans MS"/>
              <a:buNone/>
              <a:defRPr b="0" i="0" sz="1200" u="none" cap="none" strike="noStrike">
                <a:solidFill>
                  <a:schemeClr val="dk1"/>
                </a:solidFill>
                <a:latin typeface="Comic Sans MS"/>
                <a:ea typeface="Comic Sans MS"/>
                <a:cs typeface="Comic Sans MS"/>
                <a:sym typeface="Comic Sans MS"/>
              </a:defRPr>
            </a:lvl6pPr>
            <a:lvl7pPr indent="0" lvl="6" marL="2743200" marR="0" rtl="0" algn="ctr">
              <a:spcBef>
                <a:spcPts val="240"/>
              </a:spcBef>
              <a:spcAft>
                <a:spcPts val="0"/>
              </a:spcAft>
              <a:buClr>
                <a:schemeClr val="dk1"/>
              </a:buClr>
              <a:buSzPts val="1200"/>
              <a:buFont typeface="Comic Sans MS"/>
              <a:buNone/>
              <a:defRPr b="0" i="0" sz="1200" u="none" cap="none" strike="noStrike">
                <a:solidFill>
                  <a:schemeClr val="dk1"/>
                </a:solidFill>
                <a:latin typeface="Comic Sans MS"/>
                <a:ea typeface="Comic Sans MS"/>
                <a:cs typeface="Comic Sans MS"/>
                <a:sym typeface="Comic Sans MS"/>
              </a:defRPr>
            </a:lvl7pPr>
            <a:lvl8pPr indent="0" lvl="7" marL="3200400" marR="0" rtl="0" algn="ctr">
              <a:spcBef>
                <a:spcPts val="240"/>
              </a:spcBef>
              <a:spcAft>
                <a:spcPts val="0"/>
              </a:spcAft>
              <a:buClr>
                <a:schemeClr val="dk1"/>
              </a:buClr>
              <a:buSzPts val="1200"/>
              <a:buFont typeface="Comic Sans MS"/>
              <a:buNone/>
              <a:defRPr b="0" i="0" sz="1200" u="none" cap="none" strike="noStrike">
                <a:solidFill>
                  <a:schemeClr val="dk1"/>
                </a:solidFill>
                <a:latin typeface="Comic Sans MS"/>
                <a:ea typeface="Comic Sans MS"/>
                <a:cs typeface="Comic Sans MS"/>
                <a:sym typeface="Comic Sans MS"/>
              </a:defRPr>
            </a:lvl8pPr>
            <a:lvl9pPr indent="0" lvl="8" marL="3657600" marR="0" rtl="0" algn="ctr">
              <a:spcBef>
                <a:spcPts val="240"/>
              </a:spcBef>
              <a:spcAft>
                <a:spcPts val="0"/>
              </a:spcAft>
              <a:buClr>
                <a:schemeClr val="dk1"/>
              </a:buClr>
              <a:buSzPts val="1200"/>
              <a:buFont typeface="Comic Sans MS"/>
              <a:buNone/>
              <a:defRPr b="0" i="0" sz="1200" u="none" cap="none" strike="noStrike">
                <a:solidFill>
                  <a:schemeClr val="dk1"/>
                </a:solidFill>
                <a:latin typeface="Comic Sans MS"/>
                <a:ea typeface="Comic Sans MS"/>
                <a:cs typeface="Comic Sans MS"/>
                <a:sym typeface="Comic Sans MS"/>
              </a:defRPr>
            </a:lvl9pPr>
          </a:lstStyle>
          <a:p/>
        </p:txBody>
      </p:sp>
      <p:sp>
        <p:nvSpPr>
          <p:cNvPr id="93" name="Google Shape;93;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p19"/>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96" name="Google Shape;96;p19"/>
          <p:cNvSpPr txBox="1"/>
          <p:nvPr>
            <p:ph idx="1" type="body"/>
          </p:nvPr>
        </p:nvSpPr>
        <p:spPr>
          <a:xfrm>
            <a:off x="179388" y="1006078"/>
            <a:ext cx="83058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97" name="Google Shape;97;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20"/>
          <p:cNvSpPr txBox="1"/>
          <p:nvPr>
            <p:ph type="title"/>
          </p:nvPr>
        </p:nvSpPr>
        <p:spPr>
          <a:xfrm>
            <a:off x="722313" y="3305178"/>
            <a:ext cx="7772400" cy="1021556"/>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00" name="Google Shape;100;p20"/>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chemeClr val="dk1"/>
              </a:buClr>
              <a:buSzPts val="2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24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20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20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200"/>
              <a:buFont typeface="Comic Sans MS"/>
              <a:buNone/>
              <a:defRPr b="0" i="0" sz="1400" u="none" cap="none" strike="noStrike">
                <a:solidFill>
                  <a:schemeClr val="dk1"/>
                </a:solidFill>
                <a:latin typeface="Comic Sans MS"/>
                <a:ea typeface="Comic Sans MS"/>
                <a:cs typeface="Comic Sans MS"/>
                <a:sym typeface="Comic Sans MS"/>
              </a:defRPr>
            </a:lvl6pPr>
            <a:lvl7pPr indent="-228600" lvl="6" marL="3200400" marR="0" rtl="0" algn="l">
              <a:spcBef>
                <a:spcPts val="280"/>
              </a:spcBef>
              <a:spcAft>
                <a:spcPts val="0"/>
              </a:spcAft>
              <a:buClr>
                <a:schemeClr val="dk1"/>
              </a:buClr>
              <a:buSzPts val="1200"/>
              <a:buFont typeface="Comic Sans MS"/>
              <a:buNone/>
              <a:defRPr b="0" i="0" sz="1400" u="none" cap="none" strike="noStrike">
                <a:solidFill>
                  <a:schemeClr val="dk1"/>
                </a:solidFill>
                <a:latin typeface="Comic Sans MS"/>
                <a:ea typeface="Comic Sans MS"/>
                <a:cs typeface="Comic Sans MS"/>
                <a:sym typeface="Comic Sans MS"/>
              </a:defRPr>
            </a:lvl7pPr>
            <a:lvl8pPr indent="-228600" lvl="7" marL="3657600" marR="0" rtl="0" algn="l">
              <a:spcBef>
                <a:spcPts val="280"/>
              </a:spcBef>
              <a:spcAft>
                <a:spcPts val="0"/>
              </a:spcAft>
              <a:buClr>
                <a:schemeClr val="dk1"/>
              </a:buClr>
              <a:buSzPts val="1200"/>
              <a:buFont typeface="Comic Sans MS"/>
              <a:buNone/>
              <a:defRPr b="0" i="0" sz="1400" u="none" cap="none" strike="noStrike">
                <a:solidFill>
                  <a:schemeClr val="dk1"/>
                </a:solidFill>
                <a:latin typeface="Comic Sans MS"/>
                <a:ea typeface="Comic Sans MS"/>
                <a:cs typeface="Comic Sans MS"/>
                <a:sym typeface="Comic Sans MS"/>
              </a:defRPr>
            </a:lvl8pPr>
            <a:lvl9pPr indent="-228600" lvl="8" marL="4114800" marR="0" rtl="0" algn="l">
              <a:spcBef>
                <a:spcPts val="280"/>
              </a:spcBef>
              <a:spcAft>
                <a:spcPts val="0"/>
              </a:spcAft>
              <a:buClr>
                <a:schemeClr val="dk1"/>
              </a:buClr>
              <a:buSzPts val="1200"/>
              <a:buFont typeface="Comic Sans MS"/>
              <a:buNone/>
              <a:defRPr b="0" i="0" sz="1400" u="none" cap="none" strike="noStrike">
                <a:solidFill>
                  <a:schemeClr val="dk1"/>
                </a:solidFill>
                <a:latin typeface="Comic Sans MS"/>
                <a:ea typeface="Comic Sans MS"/>
                <a:cs typeface="Comic Sans MS"/>
                <a:sym typeface="Comic Sans MS"/>
              </a:defRPr>
            </a:lvl9pPr>
          </a:lstStyle>
          <a:p/>
        </p:txBody>
      </p:sp>
      <p:sp>
        <p:nvSpPr>
          <p:cNvPr id="101" name="Google Shape;101;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1"/>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04" name="Google Shape;104;p21"/>
          <p:cNvSpPr txBox="1"/>
          <p:nvPr>
            <p:ph idx="1" type="body"/>
          </p:nvPr>
        </p:nvSpPr>
        <p:spPr>
          <a:xfrm>
            <a:off x="179388" y="1006078"/>
            <a:ext cx="40767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9pPr>
          </a:lstStyle>
          <a:p/>
        </p:txBody>
      </p:sp>
      <p:sp>
        <p:nvSpPr>
          <p:cNvPr id="105" name="Google Shape;105;p21"/>
          <p:cNvSpPr txBox="1"/>
          <p:nvPr>
            <p:ph idx="2" type="body"/>
          </p:nvPr>
        </p:nvSpPr>
        <p:spPr>
          <a:xfrm>
            <a:off x="4408488" y="1006078"/>
            <a:ext cx="40767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9pPr>
          </a:lstStyle>
          <a:p/>
        </p:txBody>
      </p:sp>
      <p:sp>
        <p:nvSpPr>
          <p:cNvPr id="106" name="Google Shape;106;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7" name="Shape 107"/>
        <p:cNvGrpSpPr/>
        <p:nvPr/>
      </p:nvGrpSpPr>
      <p:grpSpPr>
        <a:xfrm>
          <a:off x="0" y="0"/>
          <a:ext cx="0" cy="0"/>
          <a:chOff x="0" y="0"/>
          <a:chExt cx="0" cy="0"/>
        </a:xfrm>
      </p:grpSpPr>
      <p:sp>
        <p:nvSpPr>
          <p:cNvPr id="108" name="Google Shape;108;p2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09" name="Google Shape;109;p22"/>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6pPr>
            <a:lvl7pPr indent="-228600" lvl="6" marL="32004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7pPr>
            <a:lvl8pPr indent="-228600" lvl="7" marL="36576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8pPr>
            <a:lvl9pPr indent="-228600" lvl="8" marL="41148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9pPr>
          </a:lstStyle>
          <a:p/>
        </p:txBody>
      </p:sp>
      <p:sp>
        <p:nvSpPr>
          <p:cNvPr id="110" name="Google Shape;110;p22"/>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6pPr>
            <a:lvl7pPr indent="-330200" lvl="6" marL="32004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7pPr>
            <a:lvl8pPr indent="-330200" lvl="7" marL="36576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8pPr>
            <a:lvl9pPr indent="-330200" lvl="8" marL="41148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9pPr>
          </a:lstStyle>
          <a:p/>
        </p:txBody>
      </p:sp>
      <p:sp>
        <p:nvSpPr>
          <p:cNvPr id="111" name="Google Shape;111;p22"/>
          <p:cNvSpPr txBox="1"/>
          <p:nvPr>
            <p:ph idx="3" type="body"/>
          </p:nvPr>
        </p:nvSpPr>
        <p:spPr>
          <a:xfrm>
            <a:off x="4645027" y="1151335"/>
            <a:ext cx="4041775" cy="47982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6pPr>
            <a:lvl7pPr indent="-228600" lvl="6" marL="32004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7pPr>
            <a:lvl8pPr indent="-228600" lvl="7" marL="36576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8pPr>
            <a:lvl9pPr indent="-228600" lvl="8" marL="4114800" marR="0" rtl="0" algn="l">
              <a:spcBef>
                <a:spcPts val="320"/>
              </a:spcBef>
              <a:spcAft>
                <a:spcPts val="0"/>
              </a:spcAft>
              <a:buClr>
                <a:schemeClr val="dk1"/>
              </a:buClr>
              <a:buSzPts val="1200"/>
              <a:buFont typeface="Comic Sans MS"/>
              <a:buNone/>
              <a:defRPr b="1" i="0" sz="1600" u="none" cap="none" strike="noStrike">
                <a:solidFill>
                  <a:schemeClr val="dk1"/>
                </a:solidFill>
                <a:latin typeface="Comic Sans MS"/>
                <a:ea typeface="Comic Sans MS"/>
                <a:cs typeface="Comic Sans MS"/>
                <a:sym typeface="Comic Sans MS"/>
              </a:defRPr>
            </a:lvl9pPr>
          </a:lstStyle>
          <a:p/>
        </p:txBody>
      </p:sp>
      <p:sp>
        <p:nvSpPr>
          <p:cNvPr id="112" name="Google Shape;112;p22"/>
          <p:cNvSpPr txBox="1"/>
          <p:nvPr>
            <p:ph idx="4" type="body"/>
          </p:nvPr>
        </p:nvSpPr>
        <p:spPr>
          <a:xfrm>
            <a:off x="4645027" y="1631156"/>
            <a:ext cx="4041775" cy="296346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6pPr>
            <a:lvl7pPr indent="-330200" lvl="6" marL="32004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7pPr>
            <a:lvl8pPr indent="-330200" lvl="7" marL="36576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8pPr>
            <a:lvl9pPr indent="-330200" lvl="8" marL="41148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9pPr>
          </a:lstStyle>
          <a:p/>
        </p:txBody>
      </p:sp>
      <p:sp>
        <p:nvSpPr>
          <p:cNvPr id="113" name="Google Shape;113;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3"/>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16" name="Google Shape;116;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9" name="Shape 119"/>
        <p:cNvGrpSpPr/>
        <p:nvPr/>
      </p:nvGrpSpPr>
      <p:grpSpPr>
        <a:xfrm>
          <a:off x="0" y="0"/>
          <a:ext cx="0" cy="0"/>
          <a:chOff x="0" y="0"/>
          <a:chExt cx="0" cy="0"/>
        </a:xfrm>
      </p:grpSpPr>
      <p:sp>
        <p:nvSpPr>
          <p:cNvPr id="120" name="Google Shape;120;p25"/>
          <p:cNvSpPr txBox="1"/>
          <p:nvPr>
            <p:ph type="title"/>
          </p:nvPr>
        </p:nvSpPr>
        <p:spPr>
          <a:xfrm>
            <a:off x="457200" y="204788"/>
            <a:ext cx="3008313" cy="87153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21" name="Google Shape;121;p25"/>
          <p:cNvSpPr txBox="1"/>
          <p:nvPr>
            <p:ph idx="1" type="body"/>
          </p:nvPr>
        </p:nvSpPr>
        <p:spPr>
          <a:xfrm>
            <a:off x="3575051" y="204791"/>
            <a:ext cx="5111750" cy="438983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6pPr>
            <a:lvl7pPr indent="-355600" lvl="6" marL="32004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7pPr>
            <a:lvl8pPr indent="-355600" lvl="7" marL="36576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8pPr>
            <a:lvl9pPr indent="-355600" lvl="8" marL="4114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9pPr>
          </a:lstStyle>
          <a:p/>
        </p:txBody>
      </p:sp>
      <p:sp>
        <p:nvSpPr>
          <p:cNvPr id="122" name="Google Shape;122;p25"/>
          <p:cNvSpPr txBox="1"/>
          <p:nvPr>
            <p:ph idx="2" type="body"/>
          </p:nvPr>
        </p:nvSpPr>
        <p:spPr>
          <a:xfrm>
            <a:off x="457200" y="1076327"/>
            <a:ext cx="3008313" cy="351829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6pPr>
            <a:lvl7pPr indent="-228600" lvl="6" marL="32004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7pPr>
            <a:lvl8pPr indent="-228600" lvl="7" marL="36576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8pPr>
            <a:lvl9pPr indent="-228600" lvl="8" marL="41148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9pPr>
          </a:lstStyle>
          <a:p/>
        </p:txBody>
      </p:sp>
      <p:sp>
        <p:nvSpPr>
          <p:cNvPr id="123" name="Google Shape;123;p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4" name="Shape 124"/>
        <p:cNvGrpSpPr/>
        <p:nvPr/>
      </p:nvGrpSpPr>
      <p:grpSpPr>
        <a:xfrm>
          <a:off x="0" y="0"/>
          <a:ext cx="0" cy="0"/>
          <a:chOff x="0" y="0"/>
          <a:chExt cx="0" cy="0"/>
        </a:xfrm>
      </p:grpSpPr>
      <p:sp>
        <p:nvSpPr>
          <p:cNvPr id="125" name="Google Shape;125;p26"/>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26" name="Google Shape;126;p26"/>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Comic Sans MS"/>
              <a:buNone/>
              <a:defRPr b="0" i="0" sz="2000" u="none" cap="none" strike="noStrike">
                <a:solidFill>
                  <a:schemeClr val="dk1"/>
                </a:solidFill>
                <a:latin typeface="Comic Sans MS"/>
                <a:ea typeface="Comic Sans MS"/>
                <a:cs typeface="Comic Sans MS"/>
                <a:sym typeface="Comic Sans MS"/>
              </a:defRPr>
            </a:lvl6pPr>
            <a:lvl7pPr indent="0" lvl="6" marL="2743200" marR="0" rtl="0" algn="l">
              <a:spcBef>
                <a:spcPts val="400"/>
              </a:spcBef>
              <a:spcAft>
                <a:spcPts val="0"/>
              </a:spcAft>
              <a:buClr>
                <a:schemeClr val="dk1"/>
              </a:buClr>
              <a:buSzPts val="1400"/>
              <a:buFont typeface="Comic Sans MS"/>
              <a:buNone/>
              <a:defRPr b="0" i="0" sz="2000" u="none" cap="none" strike="noStrike">
                <a:solidFill>
                  <a:schemeClr val="dk1"/>
                </a:solidFill>
                <a:latin typeface="Comic Sans MS"/>
                <a:ea typeface="Comic Sans MS"/>
                <a:cs typeface="Comic Sans MS"/>
                <a:sym typeface="Comic Sans MS"/>
              </a:defRPr>
            </a:lvl7pPr>
            <a:lvl8pPr indent="0" lvl="7" marL="3200400" marR="0" rtl="0" algn="l">
              <a:spcBef>
                <a:spcPts val="400"/>
              </a:spcBef>
              <a:spcAft>
                <a:spcPts val="0"/>
              </a:spcAft>
              <a:buClr>
                <a:schemeClr val="dk1"/>
              </a:buClr>
              <a:buSzPts val="1400"/>
              <a:buFont typeface="Comic Sans MS"/>
              <a:buNone/>
              <a:defRPr b="0" i="0" sz="2000" u="none" cap="none" strike="noStrike">
                <a:solidFill>
                  <a:schemeClr val="dk1"/>
                </a:solidFill>
                <a:latin typeface="Comic Sans MS"/>
                <a:ea typeface="Comic Sans MS"/>
                <a:cs typeface="Comic Sans MS"/>
                <a:sym typeface="Comic Sans MS"/>
              </a:defRPr>
            </a:lvl8pPr>
            <a:lvl9pPr indent="0" lvl="8" marL="3657600" marR="0" rtl="0" algn="l">
              <a:spcBef>
                <a:spcPts val="400"/>
              </a:spcBef>
              <a:spcAft>
                <a:spcPts val="0"/>
              </a:spcAft>
              <a:buClr>
                <a:schemeClr val="dk1"/>
              </a:buClr>
              <a:buSzPts val="1400"/>
              <a:buFont typeface="Comic Sans MS"/>
              <a:buNone/>
              <a:defRPr b="0" i="0" sz="2000" u="none" cap="none" strike="noStrike">
                <a:solidFill>
                  <a:schemeClr val="dk1"/>
                </a:solidFill>
                <a:latin typeface="Comic Sans MS"/>
                <a:ea typeface="Comic Sans MS"/>
                <a:cs typeface="Comic Sans MS"/>
                <a:sym typeface="Comic Sans MS"/>
              </a:defRPr>
            </a:lvl9pPr>
          </a:lstStyle>
          <a:p/>
        </p:txBody>
      </p:sp>
      <p:sp>
        <p:nvSpPr>
          <p:cNvPr id="127" name="Google Shape;127;p26"/>
          <p:cNvSpPr txBox="1"/>
          <p:nvPr>
            <p:ph idx="1" type="body"/>
          </p:nvPr>
        </p:nvSpPr>
        <p:spPr>
          <a:xfrm>
            <a:off x="1792288" y="4025503"/>
            <a:ext cx="5486400" cy="60364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6pPr>
            <a:lvl7pPr indent="-228600" lvl="6" marL="32004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7pPr>
            <a:lvl8pPr indent="-228600" lvl="7" marL="36576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8pPr>
            <a:lvl9pPr indent="-228600" lvl="8" marL="4114800" marR="0" rtl="0" algn="l">
              <a:spcBef>
                <a:spcPts val="180"/>
              </a:spcBef>
              <a:spcAft>
                <a:spcPts val="0"/>
              </a:spcAft>
              <a:buClr>
                <a:schemeClr val="dk1"/>
              </a:buClr>
              <a:buSzPts val="1200"/>
              <a:buFont typeface="Comic Sans MS"/>
              <a:buNone/>
              <a:defRPr b="0" i="0" sz="900" u="none" cap="none" strike="noStrike">
                <a:solidFill>
                  <a:schemeClr val="dk1"/>
                </a:solidFill>
                <a:latin typeface="Comic Sans MS"/>
                <a:ea typeface="Comic Sans MS"/>
                <a:cs typeface="Comic Sans MS"/>
                <a:sym typeface="Comic Sans MS"/>
              </a:defRPr>
            </a:lvl9pPr>
          </a:lstStyle>
          <a:p/>
        </p:txBody>
      </p:sp>
      <p:sp>
        <p:nvSpPr>
          <p:cNvPr id="128" name="Google Shape;128;p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27"/>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31" name="Google Shape;131;p27"/>
          <p:cNvSpPr txBox="1"/>
          <p:nvPr>
            <p:ph idx="1" type="body"/>
          </p:nvPr>
        </p:nvSpPr>
        <p:spPr>
          <a:xfrm rot="5400000">
            <a:off x="2446338" y="-1260872"/>
            <a:ext cx="3771900" cy="8305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32" name="Google Shape;132;p2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8"/>
          <p:cNvSpPr txBox="1"/>
          <p:nvPr>
            <p:ph type="title"/>
          </p:nvPr>
        </p:nvSpPr>
        <p:spPr>
          <a:xfrm rot="5400000">
            <a:off x="5168988" y="1461900"/>
            <a:ext cx="4549500" cy="2082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35" name="Google Shape;135;p28"/>
          <p:cNvSpPr txBox="1"/>
          <p:nvPr>
            <p:ph idx="1" type="body"/>
          </p:nvPr>
        </p:nvSpPr>
        <p:spPr>
          <a:xfrm rot="5400000">
            <a:off x="926488" y="-545400"/>
            <a:ext cx="4549500" cy="6097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36" name="Google Shape;136;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37" name="Shape 137"/>
        <p:cNvGrpSpPr/>
        <p:nvPr/>
      </p:nvGrpSpPr>
      <p:grpSpPr>
        <a:xfrm>
          <a:off x="0" y="0"/>
          <a:ext cx="0" cy="0"/>
          <a:chOff x="0" y="0"/>
          <a:chExt cx="0" cy="0"/>
        </a:xfrm>
      </p:grpSpPr>
      <p:sp>
        <p:nvSpPr>
          <p:cNvPr id="138" name="Google Shape;138;p29"/>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39" name="Google Shape;139;p2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40" name="Shape 140"/>
        <p:cNvGrpSpPr/>
        <p:nvPr/>
      </p:nvGrpSpPr>
      <p:grpSpPr>
        <a:xfrm>
          <a:off x="0" y="0"/>
          <a:ext cx="0" cy="0"/>
          <a:chOff x="0" y="0"/>
          <a:chExt cx="0" cy="0"/>
        </a:xfrm>
      </p:grpSpPr>
      <p:sp>
        <p:nvSpPr>
          <p:cNvPr id="141" name="Google Shape;141;p30"/>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42" name="Google Shape;142;p30"/>
          <p:cNvSpPr txBox="1"/>
          <p:nvPr>
            <p:ph idx="1" type="body"/>
          </p:nvPr>
        </p:nvSpPr>
        <p:spPr>
          <a:xfrm>
            <a:off x="179388" y="1006078"/>
            <a:ext cx="40767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43" name="Google Shape;143;p30"/>
          <p:cNvSpPr txBox="1"/>
          <p:nvPr>
            <p:ph idx="2" type="body"/>
          </p:nvPr>
        </p:nvSpPr>
        <p:spPr>
          <a:xfrm>
            <a:off x="4408488" y="1006078"/>
            <a:ext cx="4076700" cy="1828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44" name="Google Shape;144;p30"/>
          <p:cNvSpPr txBox="1"/>
          <p:nvPr>
            <p:ph idx="3" type="body"/>
          </p:nvPr>
        </p:nvSpPr>
        <p:spPr>
          <a:xfrm>
            <a:off x="4408488" y="2949178"/>
            <a:ext cx="4076700" cy="1828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45" name="Google Shape;145;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46" name="Shape 146"/>
        <p:cNvGrpSpPr/>
        <p:nvPr/>
      </p:nvGrpSpPr>
      <p:grpSpPr>
        <a:xfrm>
          <a:off x="0" y="0"/>
          <a:ext cx="0" cy="0"/>
          <a:chOff x="0" y="0"/>
          <a:chExt cx="0" cy="0"/>
        </a:xfrm>
      </p:grpSpPr>
      <p:sp>
        <p:nvSpPr>
          <p:cNvPr id="147" name="Google Shape;147;p31"/>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148" name="Google Shape;148;p31"/>
          <p:cNvSpPr txBox="1"/>
          <p:nvPr>
            <p:ph idx="1" type="body"/>
          </p:nvPr>
        </p:nvSpPr>
        <p:spPr>
          <a:xfrm>
            <a:off x="179388" y="1006078"/>
            <a:ext cx="40767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49" name="Google Shape;149;p31"/>
          <p:cNvSpPr txBox="1"/>
          <p:nvPr>
            <p:ph idx="2" type="body"/>
          </p:nvPr>
        </p:nvSpPr>
        <p:spPr>
          <a:xfrm>
            <a:off x="4408488" y="1006078"/>
            <a:ext cx="40767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150" name="Google Shape;150;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sz="2400"/>
            </a:lvl1pPr>
            <a:lvl2pPr indent="-342900" lvl="1" marL="914400">
              <a:spcBef>
                <a:spcPts val="1600"/>
              </a:spcBef>
              <a:spcAft>
                <a:spcPts val="0"/>
              </a:spcAft>
              <a:buSzPts val="1800"/>
              <a:buChar char="○"/>
              <a:defRPr sz="1800"/>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33"/>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9" name="Google Shape;159;p33"/>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0" name="Google Shape;160;p3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3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2" name="Google Shape;162;p3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3" name="Shape 163"/>
        <p:cNvGrpSpPr/>
        <p:nvPr/>
      </p:nvGrpSpPr>
      <p:grpSpPr>
        <a:xfrm>
          <a:off x="0" y="0"/>
          <a:ext cx="0" cy="0"/>
          <a:chOff x="0" y="0"/>
          <a:chExt cx="0" cy="0"/>
        </a:xfrm>
      </p:grpSpPr>
      <p:sp>
        <p:nvSpPr>
          <p:cNvPr id="164" name="Google Shape;164;p34"/>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5" name="Google Shape;165;p34"/>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6" name="Google Shape;166;p3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7" name="Google Shape;167;p3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3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1" name="Google Shape;171;p3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2" name="Google Shape;172;p3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3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4" name="Shape 174"/>
        <p:cNvGrpSpPr/>
        <p:nvPr/>
      </p:nvGrpSpPr>
      <p:grpSpPr>
        <a:xfrm>
          <a:off x="0" y="0"/>
          <a:ext cx="0" cy="0"/>
          <a:chOff x="0" y="0"/>
          <a:chExt cx="0" cy="0"/>
        </a:xfrm>
      </p:grpSpPr>
      <p:sp>
        <p:nvSpPr>
          <p:cNvPr id="175" name="Google Shape;175;p36"/>
          <p:cNvSpPr txBox="1"/>
          <p:nvPr>
            <p:ph type="title"/>
          </p:nvPr>
        </p:nvSpPr>
        <p:spPr>
          <a:xfrm>
            <a:off x="722313" y="3305175"/>
            <a:ext cx="7772400" cy="1021556"/>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6" name="Google Shape;176;p36"/>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177" name="Google Shape;177;p3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8" name="Google Shape;178;p3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3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0" name="Shape 180"/>
        <p:cNvGrpSpPr/>
        <p:nvPr/>
      </p:nvGrpSpPr>
      <p:grpSpPr>
        <a:xfrm>
          <a:off x="0" y="0"/>
          <a:ext cx="0" cy="0"/>
          <a:chOff x="0" y="0"/>
          <a:chExt cx="0" cy="0"/>
        </a:xfrm>
      </p:grpSpPr>
      <p:sp>
        <p:nvSpPr>
          <p:cNvPr id="181" name="Google Shape;181;p37"/>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2" name="Google Shape;182;p37"/>
          <p:cNvSpPr txBox="1"/>
          <p:nvPr>
            <p:ph idx="1" type="body"/>
          </p:nvPr>
        </p:nvSpPr>
        <p:spPr>
          <a:xfrm>
            <a:off x="457200" y="1200150"/>
            <a:ext cx="4038600" cy="3394472"/>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3" name="Google Shape;183;p37"/>
          <p:cNvSpPr txBox="1"/>
          <p:nvPr>
            <p:ph idx="2" type="body"/>
          </p:nvPr>
        </p:nvSpPr>
        <p:spPr>
          <a:xfrm>
            <a:off x="4648200" y="1200150"/>
            <a:ext cx="4038600" cy="3394472"/>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4" name="Google Shape;184;p3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5" name="Google Shape;185;p3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6" name="Google Shape;186;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7" name="Shape 187"/>
        <p:cNvGrpSpPr/>
        <p:nvPr/>
      </p:nvGrpSpPr>
      <p:grpSpPr>
        <a:xfrm>
          <a:off x="0" y="0"/>
          <a:ext cx="0" cy="0"/>
          <a:chOff x="0" y="0"/>
          <a:chExt cx="0" cy="0"/>
        </a:xfrm>
      </p:grpSpPr>
      <p:sp>
        <p:nvSpPr>
          <p:cNvPr id="188" name="Google Shape;188;p38"/>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9" name="Google Shape;189;p38"/>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90" name="Google Shape;190;p38"/>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1" name="Google Shape;191;p38"/>
          <p:cNvSpPr txBox="1"/>
          <p:nvPr>
            <p:ph idx="3" type="body"/>
          </p:nvPr>
        </p:nvSpPr>
        <p:spPr>
          <a:xfrm>
            <a:off x="4645025" y="1151335"/>
            <a:ext cx="4041775" cy="47982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92" name="Google Shape;192;p38"/>
          <p:cNvSpPr txBox="1"/>
          <p:nvPr>
            <p:ph idx="4" type="body"/>
          </p:nvPr>
        </p:nvSpPr>
        <p:spPr>
          <a:xfrm>
            <a:off x="4645025" y="1631156"/>
            <a:ext cx="4041775" cy="2963466"/>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3" name="Google Shape;193;p3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4" name="Google Shape;194;p3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5" name="Google Shape;195;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6" name="Shape 196"/>
        <p:cNvGrpSpPr/>
        <p:nvPr/>
      </p:nvGrpSpPr>
      <p:grpSpPr>
        <a:xfrm>
          <a:off x="0" y="0"/>
          <a:ext cx="0" cy="0"/>
          <a:chOff x="0" y="0"/>
          <a:chExt cx="0" cy="0"/>
        </a:xfrm>
      </p:grpSpPr>
      <p:sp>
        <p:nvSpPr>
          <p:cNvPr id="197" name="Google Shape;197;p3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8" name="Google Shape;198;p3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9" name="Google Shape;199;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0" name="Shape 200"/>
        <p:cNvGrpSpPr/>
        <p:nvPr/>
      </p:nvGrpSpPr>
      <p:grpSpPr>
        <a:xfrm>
          <a:off x="0" y="0"/>
          <a:ext cx="0" cy="0"/>
          <a:chOff x="0" y="0"/>
          <a:chExt cx="0" cy="0"/>
        </a:xfrm>
      </p:grpSpPr>
      <p:sp>
        <p:nvSpPr>
          <p:cNvPr id="201" name="Google Shape;201;p40"/>
          <p:cNvSpPr txBox="1"/>
          <p:nvPr>
            <p:ph type="title"/>
          </p:nvPr>
        </p:nvSpPr>
        <p:spPr>
          <a:xfrm>
            <a:off x="457200" y="204788"/>
            <a:ext cx="3008313" cy="87153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2" name="Google Shape;202;p40"/>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3" name="Google Shape;203;p40"/>
          <p:cNvSpPr txBox="1"/>
          <p:nvPr>
            <p:ph idx="2" type="body"/>
          </p:nvPr>
        </p:nvSpPr>
        <p:spPr>
          <a:xfrm>
            <a:off x="457200" y="1076325"/>
            <a:ext cx="3008313" cy="351829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204" name="Google Shape;204;p4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4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6" name="Google Shape;206;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7" name="Shape 207"/>
        <p:cNvGrpSpPr/>
        <p:nvPr/>
      </p:nvGrpSpPr>
      <p:grpSpPr>
        <a:xfrm>
          <a:off x="0" y="0"/>
          <a:ext cx="0" cy="0"/>
          <a:chOff x="0" y="0"/>
          <a:chExt cx="0" cy="0"/>
        </a:xfrm>
      </p:grpSpPr>
      <p:sp>
        <p:nvSpPr>
          <p:cNvPr id="208" name="Google Shape;208;p41"/>
          <p:cNvSpPr txBox="1"/>
          <p:nvPr>
            <p:ph type="title"/>
          </p:nvPr>
        </p:nvSpPr>
        <p:spPr>
          <a:xfrm>
            <a:off x="1792288" y="3600450"/>
            <a:ext cx="5486400" cy="425053"/>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9" name="Google Shape;209;p41"/>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10" name="Google Shape;210;p41"/>
          <p:cNvSpPr txBox="1"/>
          <p:nvPr>
            <p:ph idx="1" type="body"/>
          </p:nvPr>
        </p:nvSpPr>
        <p:spPr>
          <a:xfrm>
            <a:off x="1792288" y="4025503"/>
            <a:ext cx="5486400" cy="60364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211" name="Google Shape;211;p4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 name="Google Shape;212;p4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 name="Google Shape;213;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4" name="Shape 214"/>
        <p:cNvGrpSpPr/>
        <p:nvPr/>
      </p:nvGrpSpPr>
      <p:grpSpPr>
        <a:xfrm>
          <a:off x="0" y="0"/>
          <a:ext cx="0" cy="0"/>
          <a:chOff x="0" y="0"/>
          <a:chExt cx="0" cy="0"/>
        </a:xfrm>
      </p:grpSpPr>
      <p:sp>
        <p:nvSpPr>
          <p:cNvPr id="215" name="Google Shape;215;p4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6" name="Google Shape;216;p42"/>
          <p:cNvSpPr txBox="1"/>
          <p:nvPr>
            <p:ph idx="1" type="body"/>
          </p:nvPr>
        </p:nvSpPr>
        <p:spPr>
          <a:xfrm rot="5400000">
            <a:off x="2874764" y="-1217414"/>
            <a:ext cx="3394472"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7" name="Google Shape;217;p4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4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9" name="Google Shape;219;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0" name="Shape 220"/>
        <p:cNvGrpSpPr/>
        <p:nvPr/>
      </p:nvGrpSpPr>
      <p:grpSpPr>
        <a:xfrm>
          <a:off x="0" y="0"/>
          <a:ext cx="0" cy="0"/>
          <a:chOff x="0" y="0"/>
          <a:chExt cx="0" cy="0"/>
        </a:xfrm>
      </p:grpSpPr>
      <p:sp>
        <p:nvSpPr>
          <p:cNvPr id="221" name="Google Shape;221;p43"/>
          <p:cNvSpPr txBox="1"/>
          <p:nvPr>
            <p:ph type="title"/>
          </p:nvPr>
        </p:nvSpPr>
        <p:spPr>
          <a:xfrm rot="5400000">
            <a:off x="5463778" y="1371600"/>
            <a:ext cx="4388644"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2" name="Google Shape;222;p43"/>
          <p:cNvSpPr txBox="1"/>
          <p:nvPr>
            <p:ph idx="1" type="body"/>
          </p:nvPr>
        </p:nvSpPr>
        <p:spPr>
          <a:xfrm rot="5400000">
            <a:off x="1272778" y="-609599"/>
            <a:ext cx="4388644"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4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4" name="Google Shape;224;p4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5" name="Google Shape;225;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cSld name="Bullet">
    <p:spTree>
      <p:nvGrpSpPr>
        <p:cNvPr id="226" name="Shape 226"/>
        <p:cNvGrpSpPr/>
        <p:nvPr/>
      </p:nvGrpSpPr>
      <p:grpSpPr>
        <a:xfrm>
          <a:off x="0" y="0"/>
          <a:ext cx="0" cy="0"/>
          <a:chOff x="0" y="0"/>
          <a:chExt cx="0" cy="0"/>
        </a:xfrm>
      </p:grpSpPr>
      <p:sp>
        <p:nvSpPr>
          <p:cNvPr id="227" name="Google Shape;227;p44"/>
          <p:cNvSpPr txBox="1"/>
          <p:nvPr>
            <p:ph type="title"/>
          </p:nvPr>
        </p:nvSpPr>
        <p:spPr>
          <a:xfrm>
            <a:off x="229702" y="324161"/>
            <a:ext cx="8580923" cy="628650"/>
          </a:xfrm>
          <a:prstGeom prst="rect">
            <a:avLst/>
          </a:prstGeom>
          <a:noFill/>
          <a:ln>
            <a:noFill/>
          </a:ln>
        </p:spPr>
        <p:txBody>
          <a:bodyPr anchorCtr="0" anchor="ctr" bIns="91425" lIns="91425" spcFirstLastPara="1" rIns="91425" wrap="square" tIns="91425">
            <a:noAutofit/>
          </a:bodyPr>
          <a:lstStyle>
            <a:lvl1pPr indent="0" lvl="0" marL="0" marR="0" rtl="0" algn="l">
              <a:lnSpc>
                <a:spcPct val="80000"/>
              </a:lnSpc>
              <a:spcBef>
                <a:spcPts val="0"/>
              </a:spcBef>
              <a:spcAft>
                <a:spcPts val="0"/>
              </a:spcAft>
              <a:buClr>
                <a:schemeClr val="dk1"/>
              </a:buClr>
              <a:buSzPts val="1400"/>
              <a:buFont typeface="Calibri"/>
              <a:buNone/>
              <a:defRPr b="0" i="0" sz="3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8" name="Google Shape;228;p44"/>
          <p:cNvSpPr txBox="1"/>
          <p:nvPr>
            <p:ph idx="1" type="body"/>
          </p:nvPr>
        </p:nvSpPr>
        <p:spPr>
          <a:xfrm>
            <a:off x="233232" y="1008126"/>
            <a:ext cx="8570912" cy="3723894"/>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5000"/>
              </a:lnSpc>
              <a:spcBef>
                <a:spcPts val="1480"/>
              </a:spcBef>
              <a:spcAft>
                <a:spcPts val="0"/>
              </a:spcAft>
              <a:buClr>
                <a:srgbClr val="435153"/>
              </a:buClr>
              <a:buSzPts val="2200"/>
              <a:buFont typeface="Arial"/>
              <a:buChar char="•"/>
              <a:defRPr b="0" i="0" sz="2200" u="none" cap="none" strike="noStrike">
                <a:solidFill>
                  <a:srgbClr val="435153"/>
                </a:solidFill>
                <a:latin typeface="Calibri"/>
                <a:ea typeface="Calibri"/>
                <a:cs typeface="Calibri"/>
                <a:sym typeface="Calibri"/>
              </a:defRPr>
            </a:lvl1pPr>
            <a:lvl2pPr indent="-406400" lvl="1" marL="914400" marR="0" rtl="0" algn="l">
              <a:lnSpc>
                <a:spcPct val="95000"/>
              </a:lnSpc>
              <a:spcBef>
                <a:spcPts val="600"/>
              </a:spcBef>
              <a:spcAft>
                <a:spcPts val="0"/>
              </a:spcAft>
              <a:buClr>
                <a:srgbClr val="435153"/>
              </a:buClr>
              <a:buSzPts val="2800"/>
              <a:buFont typeface="Arial"/>
              <a:buChar char="•"/>
              <a:defRPr b="0" i="0" sz="2800" u="none" cap="none" strike="noStrike">
                <a:solidFill>
                  <a:srgbClr val="435153"/>
                </a:solidFill>
                <a:latin typeface="Calibri"/>
                <a:ea typeface="Calibri"/>
                <a:cs typeface="Calibri"/>
                <a:sym typeface="Calibri"/>
              </a:defRPr>
            </a:lvl2pPr>
            <a:lvl3pPr indent="-381000" lvl="2" marL="1371600" marR="0" rtl="0" algn="l">
              <a:spcBef>
                <a:spcPts val="480"/>
              </a:spcBef>
              <a:spcAft>
                <a:spcPts val="0"/>
              </a:spcAft>
              <a:buClr>
                <a:srgbClr val="435153"/>
              </a:buClr>
              <a:buSzPts val="2400"/>
              <a:buFont typeface="Arial"/>
              <a:buChar char="•"/>
              <a:defRPr b="0" i="0" sz="2400" u="none" cap="none" strike="noStrike">
                <a:solidFill>
                  <a:srgbClr val="435153"/>
                </a:solidFill>
                <a:latin typeface="Calibri"/>
                <a:ea typeface="Calibri"/>
                <a:cs typeface="Calibri"/>
                <a:sym typeface="Calibri"/>
              </a:defRPr>
            </a:lvl3pPr>
            <a:lvl4pPr indent="-355600" lvl="3" marL="1828800" marR="0" rtl="0" algn="l">
              <a:spcBef>
                <a:spcPts val="400"/>
              </a:spcBef>
              <a:spcAft>
                <a:spcPts val="0"/>
              </a:spcAft>
              <a:buClr>
                <a:srgbClr val="435153"/>
              </a:buClr>
              <a:buSzPts val="2000"/>
              <a:buFont typeface="Arial"/>
              <a:buChar char="•"/>
              <a:defRPr b="0" i="0" sz="2000" u="none" cap="none" strike="noStrike">
                <a:solidFill>
                  <a:srgbClr val="435153"/>
                </a:solidFill>
                <a:latin typeface="Calibri"/>
                <a:ea typeface="Calibri"/>
                <a:cs typeface="Calibri"/>
                <a:sym typeface="Calibri"/>
              </a:defRPr>
            </a:lvl4pPr>
            <a:lvl5pPr indent="-355600" lvl="4" marL="2286000" marR="0" rtl="0" algn="l">
              <a:spcBef>
                <a:spcPts val="400"/>
              </a:spcBef>
              <a:spcAft>
                <a:spcPts val="0"/>
              </a:spcAft>
              <a:buClr>
                <a:srgbClr val="435153"/>
              </a:buClr>
              <a:buSzPts val="2000"/>
              <a:buFont typeface="Arial"/>
              <a:buChar char="•"/>
              <a:defRPr b="0" i="0" sz="2000" u="none" cap="none" strike="noStrike">
                <a:solidFill>
                  <a:srgbClr val="435153"/>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44"/>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a:buNone/>
              <a:defRPr sz="1300">
                <a:solidFill>
                  <a:srgbClr val="435153"/>
                </a:solidFill>
              </a:defRPr>
            </a:lvl1pPr>
            <a:lvl2pPr lvl="1">
              <a:buNone/>
              <a:defRPr sz="1300">
                <a:solidFill>
                  <a:srgbClr val="435153"/>
                </a:solidFill>
              </a:defRPr>
            </a:lvl2pPr>
            <a:lvl3pPr lvl="2">
              <a:buNone/>
              <a:defRPr sz="1300">
                <a:solidFill>
                  <a:srgbClr val="435153"/>
                </a:solidFill>
              </a:defRPr>
            </a:lvl3pPr>
            <a:lvl4pPr lvl="3">
              <a:buNone/>
              <a:defRPr sz="1300">
                <a:solidFill>
                  <a:srgbClr val="435153"/>
                </a:solidFill>
              </a:defRPr>
            </a:lvl4pPr>
            <a:lvl5pPr lvl="4">
              <a:buNone/>
              <a:defRPr sz="1300">
                <a:solidFill>
                  <a:srgbClr val="435153"/>
                </a:solidFill>
              </a:defRPr>
            </a:lvl5pPr>
            <a:lvl6pPr lvl="5">
              <a:buNone/>
              <a:defRPr sz="1300">
                <a:solidFill>
                  <a:srgbClr val="435153"/>
                </a:solidFill>
              </a:defRPr>
            </a:lvl6pPr>
            <a:lvl7pPr lvl="6">
              <a:buNone/>
              <a:defRPr sz="1300">
                <a:solidFill>
                  <a:srgbClr val="435153"/>
                </a:solidFill>
              </a:defRPr>
            </a:lvl7pPr>
            <a:lvl8pPr lvl="7">
              <a:buNone/>
              <a:defRPr sz="1300">
                <a:solidFill>
                  <a:srgbClr val="435153"/>
                </a:solidFill>
              </a:defRPr>
            </a:lvl8pPr>
            <a:lvl9pPr lvl="8">
              <a:buNone/>
              <a:defRPr sz="1300">
                <a:solidFill>
                  <a:srgbClr val="43515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234" name="Shape 234"/>
        <p:cNvGrpSpPr/>
        <p:nvPr/>
      </p:nvGrpSpPr>
      <p:grpSpPr>
        <a:xfrm>
          <a:off x="0" y="0"/>
          <a:ext cx="0" cy="0"/>
          <a:chOff x="0" y="0"/>
          <a:chExt cx="0" cy="0"/>
        </a:xfrm>
      </p:grpSpPr>
      <p:cxnSp>
        <p:nvCxnSpPr>
          <p:cNvPr id="235" name="Google Shape;235;p46"/>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36" name="Google Shape;236;p46"/>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237" name="Google Shape;237;p4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38" name="Google Shape;238;p4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39" name="Google Shape;239;p46"/>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40" name="Google Shape;240;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241" name="Shape 241"/>
        <p:cNvGrpSpPr/>
        <p:nvPr/>
      </p:nvGrpSpPr>
      <p:grpSpPr>
        <a:xfrm>
          <a:off x="0" y="0"/>
          <a:ext cx="0" cy="0"/>
          <a:chOff x="0" y="0"/>
          <a:chExt cx="0" cy="0"/>
        </a:xfrm>
      </p:grpSpPr>
      <p:cxnSp>
        <p:nvCxnSpPr>
          <p:cNvPr id="242" name="Google Shape;242;p4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43" name="Google Shape;243;p47"/>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44" name="Google Shape;244;p4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45" name="Google Shape;245;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6" name="Shape 246"/>
        <p:cNvGrpSpPr/>
        <p:nvPr/>
      </p:nvGrpSpPr>
      <p:grpSpPr>
        <a:xfrm>
          <a:off x="0" y="0"/>
          <a:ext cx="0" cy="0"/>
          <a:chOff x="0" y="0"/>
          <a:chExt cx="0" cy="0"/>
        </a:xfrm>
      </p:grpSpPr>
      <p:sp>
        <p:nvSpPr>
          <p:cNvPr id="247" name="Google Shape;247;p48"/>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248" name="Google Shape;248;p48"/>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249" name="Google Shape;249;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0" name="Shape 250"/>
        <p:cNvGrpSpPr/>
        <p:nvPr/>
      </p:nvGrpSpPr>
      <p:grpSpPr>
        <a:xfrm>
          <a:off x="0" y="0"/>
          <a:ext cx="0" cy="0"/>
          <a:chOff x="0" y="0"/>
          <a:chExt cx="0" cy="0"/>
        </a:xfrm>
      </p:grpSpPr>
      <p:cxnSp>
        <p:nvCxnSpPr>
          <p:cNvPr id="251" name="Google Shape;251;p4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2" name="Google Shape;252;p49"/>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53" name="Google Shape;253;p4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4" name="Google Shape;254;p4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5" name="Google Shape;255;p49"/>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6" name="Google Shape;256;p49"/>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7" name="Google Shape;257;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5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0" name="Google Shape;260;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1" name="Shape 261"/>
        <p:cNvGrpSpPr/>
        <p:nvPr/>
      </p:nvGrpSpPr>
      <p:grpSpPr>
        <a:xfrm>
          <a:off x="0" y="0"/>
          <a:ext cx="0" cy="0"/>
          <a:chOff x="0" y="0"/>
          <a:chExt cx="0" cy="0"/>
        </a:xfrm>
      </p:grpSpPr>
      <p:sp>
        <p:nvSpPr>
          <p:cNvPr id="262" name="Google Shape;262;p51"/>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3" name="Google Shape;263;p51"/>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4" name="Google Shape;264;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65" name="Shape 265"/>
        <p:cNvGrpSpPr/>
        <p:nvPr/>
      </p:nvGrpSpPr>
      <p:grpSpPr>
        <a:xfrm>
          <a:off x="0" y="0"/>
          <a:ext cx="0" cy="0"/>
          <a:chOff x="0" y="0"/>
          <a:chExt cx="0" cy="0"/>
        </a:xfrm>
      </p:grpSpPr>
      <p:cxnSp>
        <p:nvCxnSpPr>
          <p:cNvPr id="266" name="Google Shape;266;p5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67" name="Google Shape;267;p52"/>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68" name="Google Shape;268;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9" name="Shape 269"/>
        <p:cNvGrpSpPr/>
        <p:nvPr/>
      </p:nvGrpSpPr>
      <p:grpSpPr>
        <a:xfrm>
          <a:off x="0" y="0"/>
          <a:ext cx="0" cy="0"/>
          <a:chOff x="0" y="0"/>
          <a:chExt cx="0" cy="0"/>
        </a:xfrm>
      </p:grpSpPr>
      <p:sp>
        <p:nvSpPr>
          <p:cNvPr id="270" name="Google Shape;270;p53"/>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5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72" name="Google Shape;272;p53"/>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273" name="Google Shape;273;p53"/>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4" name="Google Shape;274;p5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75" name="Google Shape;275;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6" name="Shape 276"/>
        <p:cNvGrpSpPr/>
        <p:nvPr/>
      </p:nvGrpSpPr>
      <p:grpSpPr>
        <a:xfrm>
          <a:off x="0" y="0"/>
          <a:ext cx="0" cy="0"/>
          <a:chOff x="0" y="0"/>
          <a:chExt cx="0" cy="0"/>
        </a:xfrm>
      </p:grpSpPr>
      <p:sp>
        <p:nvSpPr>
          <p:cNvPr id="277" name="Google Shape;277;p54"/>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78" name="Google Shape;278;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9" name="Shape 279"/>
        <p:cNvGrpSpPr/>
        <p:nvPr/>
      </p:nvGrpSpPr>
      <p:grpSpPr>
        <a:xfrm>
          <a:off x="0" y="0"/>
          <a:ext cx="0" cy="0"/>
          <a:chOff x="0" y="0"/>
          <a:chExt cx="0" cy="0"/>
        </a:xfrm>
      </p:grpSpPr>
      <p:cxnSp>
        <p:nvCxnSpPr>
          <p:cNvPr id="280" name="Google Shape;280;p55"/>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81" name="Google Shape;281;p55"/>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282" name="Google Shape;282;p55"/>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83" name="Google Shape;283;p55"/>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4" name="Google Shape;284;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5" name="Shape 285"/>
        <p:cNvGrpSpPr/>
        <p:nvPr/>
      </p:nvGrpSpPr>
      <p:grpSpPr>
        <a:xfrm>
          <a:off x="0" y="0"/>
          <a:ext cx="0" cy="0"/>
          <a:chOff x="0" y="0"/>
          <a:chExt cx="0" cy="0"/>
        </a:xfrm>
      </p:grpSpPr>
      <p:sp>
        <p:nvSpPr>
          <p:cNvPr id="286" name="Google Shape;286;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theme" Target="../theme/theme5.xml"/><Relationship Id="rId14" Type="http://schemas.openxmlformats.org/officeDocument/2006/relationships/slideLayout" Target="../slideLayouts/slideLayout2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1.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2" Type="http://schemas.openxmlformats.org/officeDocument/2006/relationships/theme" Target="../theme/theme4.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152400" y="228600"/>
            <a:ext cx="8305800" cy="685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indent="0" lvl="1"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2pPr>
            <a:lvl3pPr indent="0" lvl="2"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3pPr>
            <a:lvl4pPr indent="0" lvl="3"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4pPr>
            <a:lvl5pPr indent="0" lvl="4" marL="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5pPr>
            <a:lvl6pPr indent="0" lvl="5" marL="4572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6pPr>
            <a:lvl7pPr indent="0" lvl="6" marL="9144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7pPr>
            <a:lvl8pPr indent="0" lvl="7" marL="13716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8pPr>
            <a:lvl9pPr indent="0" lvl="8" marL="1828800" marR="0" rtl="0" algn="ctr">
              <a:spcBef>
                <a:spcPts val="0"/>
              </a:spcBef>
              <a:spcAft>
                <a:spcPts val="0"/>
              </a:spcAft>
              <a:buSzPts val="1400"/>
              <a:buNone/>
              <a:defRPr b="0" i="0" sz="2400" u="none" cap="none" strike="noStrike">
                <a:solidFill>
                  <a:schemeClr val="dk2"/>
                </a:solidFill>
                <a:latin typeface="Comic Sans MS"/>
                <a:ea typeface="Comic Sans MS"/>
                <a:cs typeface="Comic Sans MS"/>
                <a:sym typeface="Comic Sans MS"/>
              </a:defRPr>
            </a:lvl9pPr>
          </a:lstStyle>
          <a:p/>
        </p:txBody>
      </p:sp>
      <p:sp>
        <p:nvSpPr>
          <p:cNvPr id="88" name="Google Shape;88;p17"/>
          <p:cNvSpPr txBox="1"/>
          <p:nvPr>
            <p:ph idx="1" type="body"/>
          </p:nvPr>
        </p:nvSpPr>
        <p:spPr>
          <a:xfrm>
            <a:off x="179388" y="1006078"/>
            <a:ext cx="8305800" cy="3771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04800" lvl="5" marL="27432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6pPr>
            <a:lvl7pPr indent="-304800" lvl="6" marL="32004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7pPr>
            <a:lvl8pPr indent="-304800" lvl="7" marL="36576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8pPr>
            <a:lvl9pPr indent="-304800" lvl="8" marL="4114800" marR="0" rtl="0" algn="l">
              <a:spcBef>
                <a:spcPts val="240"/>
              </a:spcBef>
              <a:spcAft>
                <a:spcPts val="0"/>
              </a:spcAft>
              <a:buClr>
                <a:schemeClr val="dk1"/>
              </a:buClr>
              <a:buSzPts val="1200"/>
              <a:buFont typeface="Comic Sans MS"/>
              <a:buChar char="»"/>
              <a:defRPr b="0" i="0" sz="1200" u="none" cap="none" strike="noStrike">
                <a:solidFill>
                  <a:schemeClr val="dk1"/>
                </a:solidFill>
                <a:latin typeface="Comic Sans MS"/>
                <a:ea typeface="Comic Sans MS"/>
                <a:cs typeface="Comic Sans MS"/>
                <a:sym typeface="Comic Sans MS"/>
              </a:defRPr>
            </a:lvl9pPr>
          </a:lstStyle>
          <a:p/>
        </p:txBody>
      </p:sp>
      <p:sp>
        <p:nvSpPr>
          <p:cNvPr id="89" name="Google Shape;89;p1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Calibri"/>
                <a:ea typeface="Calibri"/>
                <a:cs typeface="Calibri"/>
                <a:sym typeface="Calibri"/>
              </a:defRPr>
            </a:lvl1pPr>
            <a:lvl2pPr lvl="1" algn="r">
              <a:buNone/>
              <a:defRPr sz="1300">
                <a:solidFill>
                  <a:schemeClr val="dk1"/>
                </a:solidFill>
                <a:latin typeface="Calibri"/>
                <a:ea typeface="Calibri"/>
                <a:cs typeface="Calibri"/>
                <a:sym typeface="Calibri"/>
              </a:defRPr>
            </a:lvl2pPr>
            <a:lvl3pPr lvl="2" algn="r">
              <a:buNone/>
              <a:defRPr sz="1300">
                <a:solidFill>
                  <a:schemeClr val="dk1"/>
                </a:solidFill>
                <a:latin typeface="Calibri"/>
                <a:ea typeface="Calibri"/>
                <a:cs typeface="Calibri"/>
                <a:sym typeface="Calibri"/>
              </a:defRPr>
            </a:lvl3pPr>
            <a:lvl4pPr lvl="3" algn="r">
              <a:buNone/>
              <a:defRPr sz="1300">
                <a:solidFill>
                  <a:schemeClr val="dk1"/>
                </a:solidFill>
                <a:latin typeface="Calibri"/>
                <a:ea typeface="Calibri"/>
                <a:cs typeface="Calibri"/>
                <a:sym typeface="Calibri"/>
              </a:defRPr>
            </a:lvl4pPr>
            <a:lvl5pPr lvl="4" algn="r">
              <a:buNone/>
              <a:defRPr sz="1300">
                <a:solidFill>
                  <a:schemeClr val="dk1"/>
                </a:solidFill>
                <a:latin typeface="Calibri"/>
                <a:ea typeface="Calibri"/>
                <a:cs typeface="Calibri"/>
                <a:sym typeface="Calibri"/>
              </a:defRPr>
            </a:lvl5pPr>
            <a:lvl6pPr lvl="5" algn="r">
              <a:buNone/>
              <a:defRPr sz="1300">
                <a:solidFill>
                  <a:schemeClr val="dk1"/>
                </a:solidFill>
                <a:latin typeface="Calibri"/>
                <a:ea typeface="Calibri"/>
                <a:cs typeface="Calibri"/>
                <a:sym typeface="Calibri"/>
              </a:defRPr>
            </a:lvl6pPr>
            <a:lvl7pPr lvl="6" algn="r">
              <a:buNone/>
              <a:defRPr sz="1300">
                <a:solidFill>
                  <a:schemeClr val="dk1"/>
                </a:solidFill>
                <a:latin typeface="Calibri"/>
                <a:ea typeface="Calibri"/>
                <a:cs typeface="Calibri"/>
                <a:sym typeface="Calibri"/>
              </a:defRPr>
            </a:lvl7pPr>
            <a:lvl8pPr lvl="7" algn="r">
              <a:buNone/>
              <a:defRPr sz="1300">
                <a:solidFill>
                  <a:schemeClr val="dk1"/>
                </a:solidFill>
                <a:latin typeface="Calibri"/>
                <a:ea typeface="Calibri"/>
                <a:cs typeface="Calibri"/>
                <a:sym typeface="Calibri"/>
              </a:defRPr>
            </a:lvl8pPr>
            <a:lvl9pPr lvl="8"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32"/>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3" name="Google Shape;153;p32"/>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4" name="Google Shape;154;p3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3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3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230" name="Shape 230"/>
        <p:cNvGrpSpPr/>
        <p:nvPr/>
      </p:nvGrpSpPr>
      <p:grpSpPr>
        <a:xfrm>
          <a:off x="0" y="0"/>
          <a:ext cx="0" cy="0"/>
          <a:chOff x="0" y="0"/>
          <a:chExt cx="0" cy="0"/>
        </a:xfrm>
      </p:grpSpPr>
      <p:sp>
        <p:nvSpPr>
          <p:cNvPr id="231" name="Google Shape;231;p4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232" name="Google Shape;232;p4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233" name="Google Shape;233;p4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image" Target="../media/image11.png"/><Relationship Id="rId5"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s://en.wikipedia.org/wiki/Chi-squared_test#Example_chi-squared_test_for_categorical_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edstem.org/eu/courses/808/discussion/6307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hyperlink" Target="https://go.epfl.ch/ada2023-lec8-feedbac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hyperlink" Target="https://docs.google.com/presentation/d/1wOdTYExUqXuYZCNt9Mo770VGCKOxJGvws_oH7tzpkq8/edit#slide=id.g18e9355236_24_37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hyperlink" Target="http://www.wkiri.com/research/papers/wagstaff-MLmatters-12.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hyperlink" Target="https://web.speakup.info/room/join/66626" TargetMode="External"/><Relationship Id="rId4" Type="http://schemas.openxmlformats.org/officeDocument/2006/relationships/image" Target="../media/image16.png"/><Relationship Id="rId5"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hyperlink" Target="https://en.wikipedia.org/wiki/Precision_and_recal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hyperlink" Target="https://docs.google.com/presentation/d/1AI2mrnOeX1gx1h93Pz8kj3-8e-SmLwLbllecDTdvkg8/edit#slide=id.g18e9355236_24_5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45.png"/><Relationship Id="rId6" Type="http://schemas.openxmlformats.org/officeDocument/2006/relationships/hyperlink" Target="https://www.pnas.org/doi/abs/10.1073/pnas.1903070116"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hyperlink" Target="https://github.com/papers-we-love/seattle/tree/master/useful-things-to-know-abou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1.xml"/><Relationship Id="rId3" Type="http://schemas.openxmlformats.org/officeDocument/2006/relationships/hyperlink" Target="https://go.epfl.ch/ada2023-lec8-feedbac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hyperlink" Target="https://en.wikipedia.org/wiki/Prediction_market" TargetMode="Externa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48.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 Id="rId3" Type="http://schemas.openxmlformats.org/officeDocument/2006/relationships/image" Target="../media/image48.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1.xml"/><Relationship Id="rId3" Type="http://schemas.openxmlformats.org/officeDocument/2006/relationships/image" Target="../media/image47.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en.wikipedia.org/wiki/Level_of_measuremen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hyperlink" Target="https://papers.nips.cc/paper/4824-imagenet-classification-with-deep-convolutional-neural-networks" TargetMode="External"/><Relationship Id="rId4" Type="http://schemas.openxmlformats.org/officeDocument/2006/relationships/hyperlink" Target="https://papers.nips.cc/paper/4824-imagenet-classification-with-deep-convolutional-neural-network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7-05-29 at 10.29.02 PM.png" id="292" name="Google Shape;292;p57"/>
          <p:cNvPicPr preferRelativeResize="0"/>
          <p:nvPr/>
        </p:nvPicPr>
        <p:blipFill>
          <a:blip r:embed="rId3">
            <a:alphaModFix/>
          </a:blip>
          <a:stretch>
            <a:fillRect/>
          </a:stretch>
        </p:blipFill>
        <p:spPr>
          <a:xfrm>
            <a:off x="201949" y="873025"/>
            <a:ext cx="3384251" cy="3388101"/>
          </a:xfrm>
          <a:prstGeom prst="rect">
            <a:avLst/>
          </a:prstGeom>
          <a:noFill/>
          <a:ln>
            <a:noFill/>
          </a:ln>
        </p:spPr>
      </p:pic>
      <p:sp>
        <p:nvSpPr>
          <p:cNvPr id="293" name="Google Shape;293;p57"/>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Applied Data Analysis (CS401)</a:t>
            </a:r>
            <a:endParaRPr b="1" sz="4000">
              <a:latin typeface="Helvetica Neue"/>
              <a:ea typeface="Helvetica Neue"/>
              <a:cs typeface="Helvetica Neue"/>
              <a:sym typeface="Helvetica Neue"/>
            </a:endParaRPr>
          </a:p>
        </p:txBody>
      </p:sp>
      <p:pic>
        <p:nvPicPr>
          <p:cNvPr id="294" name="Google Shape;294;p57"/>
          <p:cNvPicPr preferRelativeResize="0"/>
          <p:nvPr/>
        </p:nvPicPr>
        <p:blipFill>
          <a:blip r:embed="rId4">
            <a:alphaModFix/>
          </a:blip>
          <a:stretch>
            <a:fillRect/>
          </a:stretch>
        </p:blipFill>
        <p:spPr>
          <a:xfrm>
            <a:off x="188600" y="4511602"/>
            <a:ext cx="1644925" cy="479325"/>
          </a:xfrm>
          <a:prstGeom prst="rect">
            <a:avLst/>
          </a:prstGeom>
          <a:noFill/>
          <a:ln>
            <a:noFill/>
          </a:ln>
        </p:spPr>
      </p:pic>
      <p:pic>
        <p:nvPicPr>
          <p:cNvPr id="295" name="Google Shape;295;p57"/>
          <p:cNvPicPr preferRelativeResize="0"/>
          <p:nvPr/>
        </p:nvPicPr>
        <p:blipFill>
          <a:blip r:embed="rId5">
            <a:alphaModFix/>
          </a:blip>
          <a:stretch>
            <a:fillRect/>
          </a:stretch>
        </p:blipFill>
        <p:spPr>
          <a:xfrm>
            <a:off x="7817850" y="3860451"/>
            <a:ext cx="1228850" cy="1221900"/>
          </a:xfrm>
          <a:prstGeom prst="rect">
            <a:avLst/>
          </a:prstGeom>
          <a:noFill/>
          <a:ln>
            <a:noFill/>
          </a:ln>
        </p:spPr>
      </p:pic>
      <p:sp>
        <p:nvSpPr>
          <p:cNvPr id="296" name="Google Shape;296;p57"/>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sp>
        <p:nvSpPr>
          <p:cNvPr id="297" name="Google Shape;297;p57"/>
          <p:cNvSpPr txBox="1"/>
          <p:nvPr/>
        </p:nvSpPr>
        <p:spPr>
          <a:xfrm>
            <a:off x="3384475" y="1236750"/>
            <a:ext cx="5404200" cy="14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300">
                <a:latin typeface="Helvetica Neue"/>
                <a:ea typeface="Helvetica Neue"/>
                <a:cs typeface="Helvetica Neue"/>
                <a:sym typeface="Helvetica Neue"/>
              </a:rPr>
              <a:t>Lecture 8</a:t>
            </a:r>
            <a:endParaRPr b="1" sz="3300">
              <a:latin typeface="Helvetica Neue"/>
              <a:ea typeface="Helvetica Neue"/>
              <a:cs typeface="Helvetica Neue"/>
              <a:sym typeface="Helvetica Neue"/>
            </a:endParaRPr>
          </a:p>
          <a:p>
            <a:pPr indent="0" lvl="0" marL="0" rtl="0" algn="r">
              <a:spcBef>
                <a:spcPts val="0"/>
              </a:spcBef>
              <a:spcAft>
                <a:spcPts val="0"/>
              </a:spcAft>
              <a:buNone/>
            </a:pPr>
            <a:r>
              <a:rPr b="1" lang="en" sz="3300">
                <a:latin typeface="Helvetica Neue"/>
                <a:ea typeface="Helvetica Neue"/>
                <a:cs typeface="Helvetica Neue"/>
                <a:sym typeface="Helvetica Neue"/>
              </a:rPr>
              <a:t>Learning from data:</a:t>
            </a:r>
            <a:endParaRPr b="1" sz="3300">
              <a:latin typeface="Helvetica Neue"/>
              <a:ea typeface="Helvetica Neue"/>
              <a:cs typeface="Helvetica Neue"/>
              <a:sym typeface="Helvetica Neue"/>
            </a:endParaRPr>
          </a:p>
          <a:p>
            <a:pPr indent="0" lvl="0" marL="0" rtl="0" algn="r">
              <a:spcBef>
                <a:spcPts val="0"/>
              </a:spcBef>
              <a:spcAft>
                <a:spcPts val="0"/>
              </a:spcAft>
              <a:buNone/>
            </a:pPr>
            <a:r>
              <a:rPr b="1" lang="en" sz="3300">
                <a:latin typeface="Helvetica Neue"/>
                <a:ea typeface="Helvetica Neue"/>
                <a:cs typeface="Helvetica Neue"/>
                <a:sym typeface="Helvetica Neue"/>
              </a:rPr>
              <a:t>Applied machine learning</a:t>
            </a:r>
            <a:endParaRPr b="1" sz="3300">
              <a:latin typeface="Helvetica Neue"/>
              <a:ea typeface="Helvetica Neue"/>
              <a:cs typeface="Helvetica Neue"/>
              <a:sym typeface="Helvetica Neue"/>
            </a:endParaRPr>
          </a:p>
          <a:p>
            <a:pPr indent="0" lvl="0" marL="0" rtl="0" algn="r">
              <a:spcBef>
                <a:spcPts val="0"/>
              </a:spcBef>
              <a:spcAft>
                <a:spcPts val="0"/>
              </a:spcAft>
              <a:buNone/>
            </a:pPr>
            <a:r>
              <a:rPr b="1" lang="en" sz="3300">
                <a:latin typeface="Helvetica Neue"/>
                <a:ea typeface="Helvetica Neue"/>
                <a:cs typeface="Helvetica Neue"/>
                <a:sym typeface="Helvetica Neue"/>
              </a:rPr>
              <a:t>8 Nov 2023</a:t>
            </a:r>
            <a:endParaRPr b="1" sz="33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457200" y="85725"/>
            <a:ext cx="8229600" cy="7286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A typical ML approach after 2012</a:t>
            </a:r>
            <a:endParaRPr b="0" i="0" sz="4400" u="none" cap="none" strike="noStrike">
              <a:solidFill>
                <a:schemeClr val="dk1"/>
              </a:solidFill>
              <a:latin typeface="Calibri"/>
              <a:ea typeface="Calibri"/>
              <a:cs typeface="Calibri"/>
              <a:sym typeface="Calibri"/>
            </a:endParaRPr>
          </a:p>
        </p:txBody>
      </p:sp>
      <p:sp>
        <p:nvSpPr>
          <p:cNvPr id="420" name="Google Shape;420;p66"/>
          <p:cNvSpPr txBox="1"/>
          <p:nvPr>
            <p:ph idx="1" type="body"/>
          </p:nvPr>
        </p:nvSpPr>
        <p:spPr>
          <a:xfrm>
            <a:off x="457200" y="964713"/>
            <a:ext cx="8229600" cy="36691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421" name="Google Shape;421;p66"/>
          <p:cNvSpPr/>
          <p:nvPr/>
        </p:nvSpPr>
        <p:spPr>
          <a:xfrm>
            <a:off x="3457575" y="1443038"/>
            <a:ext cx="1695450" cy="1042988"/>
          </a:xfrm>
          <a:prstGeom prst="rect">
            <a:avLst/>
          </a:prstGeom>
          <a:solidFill>
            <a:srgbClr val="F7D7B3"/>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Features</a:t>
            </a:r>
            <a:endParaRPr sz="1800">
              <a:solidFill>
                <a:schemeClr val="dk1"/>
              </a:solidFill>
              <a:latin typeface="Calibri"/>
              <a:ea typeface="Calibri"/>
              <a:cs typeface="Calibri"/>
              <a:sym typeface="Calibri"/>
            </a:endParaRPr>
          </a:p>
        </p:txBody>
      </p:sp>
      <p:sp>
        <p:nvSpPr>
          <p:cNvPr id="422" name="Google Shape;422;p66"/>
          <p:cNvSpPr/>
          <p:nvPr/>
        </p:nvSpPr>
        <p:spPr>
          <a:xfrm>
            <a:off x="866775" y="1443038"/>
            <a:ext cx="1695450" cy="1042988"/>
          </a:xfrm>
          <a:prstGeom prst="rect">
            <a:avLst/>
          </a:prstGeom>
          <a:solidFill>
            <a:srgbClr val="B3F7C0"/>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p:txBody>
      </p:sp>
      <p:sp>
        <p:nvSpPr>
          <p:cNvPr id="423" name="Google Shape;423;p66"/>
          <p:cNvSpPr/>
          <p:nvPr/>
        </p:nvSpPr>
        <p:spPr>
          <a:xfrm>
            <a:off x="5162550" y="1443038"/>
            <a:ext cx="1695450" cy="1042988"/>
          </a:xfrm>
          <a:prstGeom prst="rect">
            <a:avLst/>
          </a:prstGeom>
          <a:solidFill>
            <a:srgbClr val="B3E7F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M</a:t>
            </a:r>
            <a:r>
              <a:rPr lang="en" sz="1800">
                <a:solidFill>
                  <a:schemeClr val="dk1"/>
                </a:solidFill>
                <a:latin typeface="Calibri"/>
                <a:ea typeface="Calibri"/>
                <a:cs typeface="Calibri"/>
                <a:sym typeface="Calibri"/>
              </a:rPr>
              <a:t>odel</a:t>
            </a:r>
            <a:endParaRPr sz="1800">
              <a:solidFill>
                <a:schemeClr val="dk1"/>
              </a:solidFill>
              <a:latin typeface="Calibri"/>
              <a:ea typeface="Calibri"/>
              <a:cs typeface="Calibri"/>
              <a:sym typeface="Calibri"/>
            </a:endParaRPr>
          </a:p>
        </p:txBody>
      </p:sp>
      <p:sp>
        <p:nvSpPr>
          <p:cNvPr id="424" name="Google Shape;424;p66"/>
          <p:cNvSpPr/>
          <p:nvPr/>
        </p:nvSpPr>
        <p:spPr>
          <a:xfrm>
            <a:off x="2609850" y="1771650"/>
            <a:ext cx="819150" cy="385763"/>
          </a:xfrm>
          <a:prstGeom prst="rightArrow">
            <a:avLst>
              <a:gd fmla="val 50000" name="adj1"/>
              <a:gd fmla="val 50000" name="adj2"/>
            </a:avLst>
          </a:prstGeom>
          <a:solidFill>
            <a:srgbClr val="B0B0B0"/>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66"/>
          <p:cNvSpPr txBox="1"/>
          <p:nvPr/>
        </p:nvSpPr>
        <p:spPr>
          <a:xfrm>
            <a:off x="4067175" y="1041834"/>
            <a:ext cx="20217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solidFill>
                  <a:schemeClr val="dk1"/>
                </a:solidFill>
                <a:latin typeface="Calibri"/>
                <a:ea typeface="Calibri"/>
                <a:cs typeface="Calibri"/>
                <a:sym typeface="Calibri"/>
              </a:rPr>
              <a:t>Deep learning</a:t>
            </a:r>
            <a:endParaRPr b="1" sz="2400">
              <a:solidFill>
                <a:schemeClr val="dk1"/>
              </a:solidFill>
              <a:latin typeface="Calibri"/>
              <a:ea typeface="Calibri"/>
              <a:cs typeface="Calibri"/>
              <a:sym typeface="Calibri"/>
            </a:endParaRPr>
          </a:p>
        </p:txBody>
      </p:sp>
      <p:sp>
        <p:nvSpPr>
          <p:cNvPr id="426" name="Google Shape;426;p66"/>
          <p:cNvSpPr txBox="1"/>
          <p:nvPr/>
        </p:nvSpPr>
        <p:spPr>
          <a:xfrm>
            <a:off x="3301335" y="2807494"/>
            <a:ext cx="3722429" cy="484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Features and model learned together,</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mutually reinforcing</a:t>
            </a:r>
            <a:endParaRPr sz="1800">
              <a:solidFill>
                <a:schemeClr val="dk1"/>
              </a:solidFill>
              <a:latin typeface="Calibri"/>
              <a:ea typeface="Calibri"/>
              <a:cs typeface="Calibri"/>
              <a:sym typeface="Calibri"/>
            </a:endParaRPr>
          </a:p>
        </p:txBody>
      </p:sp>
      <p:cxnSp>
        <p:nvCxnSpPr>
          <p:cNvPr id="427" name="Google Shape;427;p66"/>
          <p:cNvCxnSpPr/>
          <p:nvPr/>
        </p:nvCxnSpPr>
        <p:spPr>
          <a:xfrm flipH="1">
            <a:off x="4937271" y="2486025"/>
            <a:ext cx="225278" cy="321469"/>
          </a:xfrm>
          <a:prstGeom prst="straightConnector1">
            <a:avLst/>
          </a:prstGeom>
          <a:noFill/>
          <a:ln cap="flat" cmpd="sng" w="19050">
            <a:solidFill>
              <a:srgbClr val="0070C0"/>
            </a:solidFill>
            <a:prstDash val="solid"/>
            <a:round/>
            <a:headEnd len="sm" w="sm" type="none"/>
            <a:tailEnd len="sm" w="sm" type="none"/>
          </a:ln>
        </p:spPr>
      </p:cxnSp>
      <p:sp>
        <p:nvSpPr>
          <p:cNvPr id="428" name="Google Shape;428;p6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7"/>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Data collection</a:t>
            </a:r>
            <a:endParaRPr b="1" i="0" sz="3600" u="none" cap="none" strike="noStrike">
              <a:solidFill>
                <a:schemeClr val="dk2"/>
              </a:solidFill>
              <a:latin typeface="Calibri"/>
              <a:ea typeface="Calibri"/>
              <a:cs typeface="Calibri"/>
              <a:sym typeface="Calibri"/>
            </a:endParaRPr>
          </a:p>
        </p:txBody>
      </p:sp>
      <p:sp>
        <p:nvSpPr>
          <p:cNvPr id="435" name="Google Shape;435;p67"/>
          <p:cNvSpPr/>
          <p:nvPr/>
        </p:nvSpPr>
        <p:spPr>
          <a:xfrm>
            <a:off x="237125" y="2004675"/>
            <a:ext cx="2304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436" name="Google Shape;436;p67"/>
          <p:cNvSpPr/>
          <p:nvPr/>
        </p:nvSpPr>
        <p:spPr>
          <a:xfrm>
            <a:off x="971600"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Identification of features</a:t>
            </a:r>
            <a:endParaRPr>
              <a:latin typeface="Calibri"/>
              <a:ea typeface="Calibri"/>
              <a:cs typeface="Calibri"/>
              <a:sym typeface="Calibri"/>
            </a:endParaRPr>
          </a:p>
        </p:txBody>
      </p:sp>
      <p:cxnSp>
        <p:nvCxnSpPr>
          <p:cNvPr id="437" name="Google Shape;437;p67"/>
          <p:cNvCxnSpPr>
            <a:stCxn id="435" idx="6"/>
            <a:endCxn id="436" idx="1"/>
          </p:cNvCxnSpPr>
          <p:nvPr/>
        </p:nvCxnSpPr>
        <p:spPr>
          <a:xfrm>
            <a:off x="467525" y="2112675"/>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438" name="Google Shape;438;p67"/>
          <p:cNvSpPr/>
          <p:nvPr/>
        </p:nvSpPr>
        <p:spPr>
          <a:xfrm>
            <a:off x="6516216" y="2625756"/>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Removing irrelevant features</a:t>
            </a:r>
            <a:endParaRPr>
              <a:latin typeface="Calibri"/>
              <a:ea typeface="Calibri"/>
              <a:cs typeface="Calibri"/>
              <a:sym typeface="Calibri"/>
            </a:endParaRPr>
          </a:p>
        </p:txBody>
      </p:sp>
      <p:sp>
        <p:nvSpPr>
          <p:cNvPr id="439" name="Google Shape;439;p67"/>
          <p:cNvSpPr/>
          <p:nvPr/>
        </p:nvSpPr>
        <p:spPr>
          <a:xfrm>
            <a:off x="4680012"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440" name="Google Shape;440;p67"/>
          <p:cNvSpPr/>
          <p:nvPr/>
        </p:nvSpPr>
        <p:spPr>
          <a:xfrm>
            <a:off x="6516216"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100">
                <a:solidFill>
                  <a:schemeClr val="dk2"/>
                </a:solidFill>
                <a:latin typeface="Calibri"/>
                <a:ea typeface="Calibri"/>
                <a:cs typeface="Calibri"/>
                <a:sym typeface="Calibri"/>
              </a:rPr>
              <a:t>Unsupervised/ supervised discretization</a:t>
            </a:r>
            <a:endParaRPr i="0" sz="1100" u="none" cap="none" strike="noStrike">
              <a:solidFill>
                <a:schemeClr val="dk2"/>
              </a:solidFill>
              <a:latin typeface="Calibri"/>
              <a:ea typeface="Calibri"/>
              <a:cs typeface="Calibri"/>
              <a:sym typeface="Calibri"/>
            </a:endParaRPr>
          </a:p>
        </p:txBody>
      </p:sp>
      <p:cxnSp>
        <p:nvCxnSpPr>
          <p:cNvPr id="441" name="Google Shape;441;p67"/>
          <p:cNvCxnSpPr>
            <a:stCxn id="439" idx="3"/>
            <a:endCxn id="440" idx="1"/>
          </p:cNvCxnSpPr>
          <p:nvPr/>
        </p:nvCxnSpPr>
        <p:spPr>
          <a:xfrm>
            <a:off x="5832140" y="2112699"/>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442" name="Google Shape;442;p67"/>
          <p:cNvSpPr txBox="1"/>
          <p:nvPr/>
        </p:nvSpPr>
        <p:spPr>
          <a:xfrm>
            <a:off x="5148064" y="1545636"/>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Discretization?</a:t>
            </a:r>
            <a:endParaRPr sz="1200">
              <a:solidFill>
                <a:schemeClr val="dk2"/>
              </a:solidFill>
              <a:latin typeface="Calibri"/>
              <a:ea typeface="Calibri"/>
              <a:cs typeface="Calibri"/>
              <a:sym typeface="Calibri"/>
            </a:endParaRPr>
          </a:p>
        </p:txBody>
      </p:sp>
      <p:cxnSp>
        <p:nvCxnSpPr>
          <p:cNvPr id="443" name="Google Shape;443;p67"/>
          <p:cNvCxnSpPr>
            <a:stCxn id="440" idx="2"/>
            <a:endCxn id="438" idx="0"/>
          </p:cNvCxnSpPr>
          <p:nvPr/>
        </p:nvCxnSpPr>
        <p:spPr>
          <a:xfrm>
            <a:off x="7344308" y="2355726"/>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444" name="Google Shape;444;p67"/>
          <p:cNvCxnSpPr>
            <a:stCxn id="439" idx="2"/>
            <a:endCxn id="438" idx="1"/>
          </p:cNvCxnSpPr>
          <p:nvPr/>
        </p:nvCxnSpPr>
        <p:spPr>
          <a:xfrm flipH="1" rot="-5400000">
            <a:off x="5629576" y="1982226"/>
            <a:ext cx="513000" cy="1260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445" name="Google Shape;445;p67"/>
          <p:cNvSpPr/>
          <p:nvPr/>
        </p:nvSpPr>
        <p:spPr>
          <a:xfrm>
            <a:off x="6768244" y="3381840"/>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446" name="Google Shape;446;p67"/>
          <p:cNvCxnSpPr>
            <a:stCxn id="438" idx="2"/>
            <a:endCxn id="445" idx="0"/>
          </p:cNvCxnSpPr>
          <p:nvPr/>
        </p:nvCxnSpPr>
        <p:spPr>
          <a:xfrm>
            <a:off x="7344308" y="3111810"/>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447" name="Google Shape;447;p67"/>
          <p:cNvSpPr txBox="1"/>
          <p:nvPr/>
        </p:nvSpPr>
        <p:spPr>
          <a:xfrm>
            <a:off x="7812360" y="3489852"/>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Normalization?</a:t>
            </a:r>
            <a:endParaRPr sz="1200">
              <a:solidFill>
                <a:schemeClr val="dk2"/>
              </a:solidFill>
              <a:latin typeface="Calibri"/>
              <a:ea typeface="Calibri"/>
              <a:cs typeface="Calibri"/>
              <a:sym typeface="Calibri"/>
            </a:endParaRPr>
          </a:p>
        </p:txBody>
      </p:sp>
      <p:sp>
        <p:nvSpPr>
          <p:cNvPr id="448" name="Google Shape;448;p67"/>
          <p:cNvSpPr/>
          <p:nvPr/>
        </p:nvSpPr>
        <p:spPr>
          <a:xfrm>
            <a:off x="4427984" y="3381840"/>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Standardization</a:t>
            </a:r>
            <a:r>
              <a:rPr lang="en" sz="1200">
                <a:solidFill>
                  <a:schemeClr val="dk1"/>
                </a:solidFill>
                <a:latin typeface="Calibri"/>
                <a:ea typeface="Calibri"/>
                <a:cs typeface="Calibri"/>
                <a:sym typeface="Calibri"/>
              </a:rPr>
              <a:t> etc.</a:t>
            </a:r>
            <a:endParaRPr i="0" sz="1200" u="none" cap="none" strike="noStrike">
              <a:solidFill>
                <a:schemeClr val="dk2"/>
              </a:solidFill>
              <a:latin typeface="Calibri"/>
              <a:ea typeface="Calibri"/>
              <a:cs typeface="Calibri"/>
              <a:sym typeface="Calibri"/>
            </a:endParaRPr>
          </a:p>
        </p:txBody>
      </p:sp>
      <p:cxnSp>
        <p:nvCxnSpPr>
          <p:cNvPr id="449" name="Google Shape;449;p67"/>
          <p:cNvCxnSpPr>
            <a:stCxn id="445" idx="1"/>
            <a:endCxn id="448" idx="3"/>
          </p:cNvCxnSpPr>
          <p:nvPr/>
        </p:nvCxnSpPr>
        <p:spPr>
          <a:xfrm rot="10800000">
            <a:off x="6084244" y="3624867"/>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450" name="Google Shape;450;p67"/>
          <p:cNvSpPr txBox="1"/>
          <p:nvPr/>
        </p:nvSpPr>
        <p:spPr>
          <a:xfrm>
            <a:off x="5580112"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451" name="Google Shape;451;p67"/>
          <p:cNvSpPr txBox="1"/>
          <p:nvPr/>
        </p:nvSpPr>
        <p:spPr>
          <a:xfrm>
            <a:off x="5076056" y="235572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452" name="Google Shape;452;p67"/>
          <p:cNvSpPr txBox="1"/>
          <p:nvPr/>
        </p:nvSpPr>
        <p:spPr>
          <a:xfrm>
            <a:off x="6300192" y="343584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453" name="Google Shape;453;p67"/>
          <p:cNvSpPr txBox="1"/>
          <p:nvPr/>
        </p:nvSpPr>
        <p:spPr>
          <a:xfrm>
            <a:off x="7164288" y="3867894"/>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454" name="Google Shape;454;p67"/>
          <p:cNvSpPr/>
          <p:nvPr/>
        </p:nvSpPr>
        <p:spPr>
          <a:xfrm>
            <a:off x="3023828"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455" name="Google Shape;455;p67"/>
          <p:cNvSpPr txBox="1"/>
          <p:nvPr/>
        </p:nvSpPr>
        <p:spPr>
          <a:xfrm>
            <a:off x="2699792" y="2355726"/>
            <a:ext cx="18003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Class label available?</a:t>
            </a:r>
            <a:endParaRPr sz="1200">
              <a:solidFill>
                <a:schemeClr val="dk2"/>
              </a:solidFill>
              <a:latin typeface="Calibri"/>
              <a:ea typeface="Calibri"/>
              <a:cs typeface="Calibri"/>
              <a:sym typeface="Calibri"/>
            </a:endParaRPr>
          </a:p>
        </p:txBody>
      </p:sp>
      <p:cxnSp>
        <p:nvCxnSpPr>
          <p:cNvPr id="456" name="Google Shape;456;p67"/>
          <p:cNvCxnSpPr>
            <a:stCxn id="454" idx="3"/>
            <a:endCxn id="439" idx="1"/>
          </p:cNvCxnSpPr>
          <p:nvPr/>
        </p:nvCxnSpPr>
        <p:spPr>
          <a:xfrm>
            <a:off x="4175956" y="2112699"/>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457" name="Google Shape;457;p67"/>
          <p:cNvCxnSpPr>
            <a:stCxn id="436" idx="3"/>
            <a:endCxn id="454" idx="1"/>
          </p:cNvCxnSpPr>
          <p:nvPr/>
        </p:nvCxnSpPr>
        <p:spPr>
          <a:xfrm>
            <a:off x="2627784" y="2112699"/>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458" name="Google Shape;458;p67"/>
          <p:cNvSpPr txBox="1"/>
          <p:nvPr/>
        </p:nvSpPr>
        <p:spPr>
          <a:xfrm>
            <a:off x="3923928"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cxnSp>
        <p:nvCxnSpPr>
          <p:cNvPr id="459" name="Google Shape;459;p67"/>
          <p:cNvCxnSpPr>
            <a:stCxn id="454" idx="0"/>
            <a:endCxn id="460" idx="2"/>
          </p:cNvCxnSpPr>
          <p:nvPr/>
        </p:nvCxnSpPr>
        <p:spPr>
          <a:xfrm rot="10800000">
            <a:off x="3599892" y="1545672"/>
            <a:ext cx="0" cy="324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461" name="Google Shape;461;p67"/>
          <p:cNvSpPr txBox="1"/>
          <p:nvPr/>
        </p:nvSpPr>
        <p:spPr>
          <a:xfrm>
            <a:off x="3419872" y="165364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cxnSp>
        <p:nvCxnSpPr>
          <p:cNvPr id="462" name="Google Shape;462;p67"/>
          <p:cNvCxnSpPr>
            <a:stCxn id="460" idx="3"/>
            <a:endCxn id="439" idx="0"/>
          </p:cNvCxnSpPr>
          <p:nvPr/>
        </p:nvCxnSpPr>
        <p:spPr>
          <a:xfrm>
            <a:off x="4428076" y="1302672"/>
            <a:ext cx="828000" cy="567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463" name="Google Shape;463;p67"/>
          <p:cNvSpPr/>
          <p:nvPr/>
        </p:nvSpPr>
        <p:spPr>
          <a:xfrm>
            <a:off x="3405475" y="4299950"/>
            <a:ext cx="2304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464" name="Google Shape;464;p67"/>
          <p:cNvCxnSpPr>
            <a:stCxn id="448" idx="1"/>
            <a:endCxn id="463" idx="0"/>
          </p:cNvCxnSpPr>
          <p:nvPr/>
        </p:nvCxnSpPr>
        <p:spPr>
          <a:xfrm flipH="1">
            <a:off x="3520784" y="3624867"/>
            <a:ext cx="907200" cy="675000"/>
          </a:xfrm>
          <a:prstGeom prst="bentConnector2">
            <a:avLst/>
          </a:prstGeom>
          <a:solidFill>
            <a:schemeClr val="accent1"/>
          </a:solidFill>
          <a:ln cap="flat" cmpd="sng" w="9525">
            <a:solidFill>
              <a:schemeClr val="dk1"/>
            </a:solidFill>
            <a:prstDash val="solid"/>
            <a:round/>
            <a:headEnd len="sm" w="sm" type="none"/>
            <a:tailEnd len="med" w="med" type="stealth"/>
          </a:ln>
        </p:spPr>
      </p:cxnSp>
      <p:cxnSp>
        <p:nvCxnSpPr>
          <p:cNvPr id="465" name="Google Shape;465;p67"/>
          <p:cNvCxnSpPr>
            <a:stCxn id="445" idx="2"/>
            <a:endCxn id="463" idx="6"/>
          </p:cNvCxnSpPr>
          <p:nvPr/>
        </p:nvCxnSpPr>
        <p:spPr>
          <a:xfrm rot="5400000">
            <a:off x="5220158" y="2283744"/>
            <a:ext cx="540000" cy="3708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466" name="Google Shape;466;p6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67"/>
          <p:cNvSpPr/>
          <p:nvPr/>
        </p:nvSpPr>
        <p:spPr>
          <a:xfrm>
            <a:off x="2771800" y="105958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Data</a:t>
            </a:r>
            <a:r>
              <a:rPr i="0" lang="en" sz="1200" u="none" cap="none" strike="noStrike">
                <a:solidFill>
                  <a:schemeClr val="dk2"/>
                </a:solidFill>
                <a:latin typeface="Calibri"/>
                <a:ea typeface="Calibri"/>
                <a:cs typeface="Calibri"/>
                <a:sym typeface="Calibri"/>
              </a:rPr>
              <a:t> labeling</a:t>
            </a:r>
            <a:endParaRPr>
              <a:latin typeface="Calibri"/>
              <a:ea typeface="Calibri"/>
              <a:cs typeface="Calibri"/>
              <a:sym typeface="Calibri"/>
            </a:endParaRPr>
          </a:p>
        </p:txBody>
      </p:sp>
      <p:sp>
        <p:nvSpPr>
          <p:cNvPr id="468" name="Google Shape;468;p67"/>
          <p:cNvSpPr/>
          <p:nvPr/>
        </p:nvSpPr>
        <p:spPr>
          <a:xfrm>
            <a:off x="2778393" y="1064483"/>
            <a:ext cx="1656184" cy="486054"/>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Labels</a:t>
            </a:r>
            <a:endParaRPr b="1" i="0" sz="3600" u="none" cap="none" strike="noStrike">
              <a:solidFill>
                <a:schemeClr val="dk2"/>
              </a:solidFill>
              <a:latin typeface="Calibri"/>
              <a:ea typeface="Calibri"/>
              <a:cs typeface="Calibri"/>
              <a:sym typeface="Calibri"/>
            </a:endParaRPr>
          </a:p>
        </p:txBody>
      </p:sp>
      <p:sp>
        <p:nvSpPr>
          <p:cNvPr id="475" name="Google Shape;475;p68"/>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Collecting a lot of data (features) is often easy.</a:t>
            </a:r>
            <a:endParaRPr/>
          </a:p>
          <a:p>
            <a:pPr indent="0" lvl="0" marL="0" marR="0" rtl="0" algn="l">
              <a:spcBef>
                <a:spcPts val="64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Labeling data is time consuming, difficult, and sometimes even impossible.</a:t>
            </a:r>
            <a:endParaRPr/>
          </a:p>
        </p:txBody>
      </p:sp>
      <p:pic>
        <p:nvPicPr>
          <p:cNvPr id="476" name="Google Shape;476;p68"/>
          <p:cNvPicPr preferRelativeResize="0"/>
          <p:nvPr/>
        </p:nvPicPr>
        <p:blipFill rotWithShape="1">
          <a:blip r:embed="rId3">
            <a:alphaModFix/>
          </a:blip>
          <a:srcRect b="0" l="0" r="0" t="0"/>
          <a:stretch/>
        </p:blipFill>
        <p:spPr>
          <a:xfrm>
            <a:off x="795475" y="2813925"/>
            <a:ext cx="3961200" cy="2254800"/>
          </a:xfrm>
          <a:prstGeom prst="rect">
            <a:avLst/>
          </a:prstGeom>
          <a:noFill/>
          <a:ln>
            <a:noFill/>
          </a:ln>
        </p:spPr>
      </p:pic>
      <p:sp>
        <p:nvSpPr>
          <p:cNvPr id="477" name="Google Shape;477;p68"/>
          <p:cNvSpPr txBox="1"/>
          <p:nvPr/>
        </p:nvSpPr>
        <p:spPr>
          <a:xfrm>
            <a:off x="5040047" y="3055250"/>
            <a:ext cx="38649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chemeClr val="dk2"/>
                </a:solidFill>
                <a:latin typeface="Calibri"/>
                <a:ea typeface="Calibri"/>
                <a:cs typeface="Calibri"/>
                <a:sym typeface="Calibri"/>
              </a:rPr>
              <a:t>Label: “Is page credible?”</a:t>
            </a:r>
            <a:endParaRPr sz="2000">
              <a:solidFill>
                <a:schemeClr val="dk2"/>
              </a:solidFill>
              <a:latin typeface="Calibri"/>
              <a:ea typeface="Calibri"/>
              <a:cs typeface="Calibri"/>
              <a:sym typeface="Calibri"/>
            </a:endParaRPr>
          </a:p>
          <a:p>
            <a:pPr indent="0" lvl="0" marL="0" marR="0" rtl="0" algn="l">
              <a:spcBef>
                <a:spcPts val="0"/>
              </a:spcBef>
              <a:spcAft>
                <a:spcPts val="0"/>
              </a:spcAft>
              <a:buNone/>
            </a:pPr>
            <a:r>
              <a:rPr lang="en" sz="2000">
                <a:solidFill>
                  <a:schemeClr val="dk2"/>
                </a:solidFill>
                <a:latin typeface="Calibri"/>
                <a:ea typeface="Calibri"/>
                <a:cs typeface="Calibri"/>
                <a:sym typeface="Calibri"/>
              </a:rPr>
              <a:t>Human dietary e</a:t>
            </a:r>
            <a:r>
              <a:rPr lang="en" sz="2000">
                <a:solidFill>
                  <a:schemeClr val="dk2"/>
                </a:solidFill>
                <a:latin typeface="Calibri"/>
                <a:ea typeface="Calibri"/>
                <a:cs typeface="Calibri"/>
                <a:sym typeface="Calibri"/>
              </a:rPr>
              <a:t>xpert is needed</a:t>
            </a:r>
            <a:endParaRPr sz="2000">
              <a:solidFill>
                <a:schemeClr val="dk2"/>
              </a:solidFill>
              <a:latin typeface="Calibri"/>
              <a:ea typeface="Calibri"/>
              <a:cs typeface="Calibri"/>
              <a:sym typeface="Calibri"/>
            </a:endParaRPr>
          </a:p>
        </p:txBody>
      </p:sp>
      <p:sp>
        <p:nvSpPr>
          <p:cNvPr id="478" name="Google Shape;478;p6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9"/>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You</a:t>
            </a:r>
            <a:endParaRPr sz="2400"/>
          </a:p>
          <a:p>
            <a:pPr indent="-381000" lvl="0" marL="457200" rtl="0" algn="l">
              <a:spcBef>
                <a:spcPts val="0"/>
              </a:spcBef>
              <a:spcAft>
                <a:spcPts val="0"/>
              </a:spcAft>
              <a:buSzPts val="2400"/>
              <a:buChar char="●"/>
            </a:pPr>
            <a:r>
              <a:rPr lang="en" sz="2400"/>
              <a:t>Older days:</a:t>
            </a:r>
            <a:endParaRPr sz="2400"/>
          </a:p>
          <a:p>
            <a:pPr indent="-381000" lvl="1" marL="914400" rtl="0" algn="l">
              <a:spcBef>
                <a:spcPts val="0"/>
              </a:spcBef>
              <a:spcAft>
                <a:spcPts val="0"/>
              </a:spcAft>
              <a:buSzPts val="2400"/>
              <a:buChar char="○"/>
            </a:pPr>
            <a:r>
              <a:rPr lang="en" sz="2400"/>
              <a:t>Undergraduate students</a:t>
            </a:r>
            <a:endParaRPr sz="2400"/>
          </a:p>
          <a:p>
            <a:pPr indent="-381000" lvl="1" marL="914400" rtl="0" algn="l">
              <a:spcBef>
                <a:spcPts val="0"/>
              </a:spcBef>
              <a:spcAft>
                <a:spcPts val="0"/>
              </a:spcAft>
              <a:buSzPts val="2400"/>
              <a:buChar char="○"/>
            </a:pPr>
            <a:r>
              <a:rPr lang="en" sz="2400"/>
              <a:t>Domain experts ($$$)</a:t>
            </a:r>
            <a:endParaRPr sz="2400"/>
          </a:p>
          <a:p>
            <a:pPr indent="-381000" lvl="0" marL="457200" rtl="0" algn="l">
              <a:spcBef>
                <a:spcPts val="0"/>
              </a:spcBef>
              <a:spcAft>
                <a:spcPts val="0"/>
              </a:spcAft>
              <a:buClr>
                <a:schemeClr val="dk2"/>
              </a:buClr>
              <a:buSzPts val="2400"/>
              <a:buChar char="●"/>
            </a:pPr>
            <a:r>
              <a:rPr lang="en" sz="2400">
                <a:solidFill>
                  <a:schemeClr val="dk2"/>
                </a:solidFill>
              </a:rPr>
              <a:t>Now: crowdsourcing</a:t>
            </a:r>
            <a:endParaRPr sz="2400">
              <a:solidFill>
                <a:schemeClr val="dk2"/>
              </a:solidFill>
            </a:endParaRPr>
          </a:p>
          <a:p>
            <a:pPr indent="-381000" lvl="1" marL="914400" rtl="0" algn="l">
              <a:spcBef>
                <a:spcPts val="0"/>
              </a:spcBef>
              <a:spcAft>
                <a:spcPts val="0"/>
              </a:spcAft>
              <a:buClr>
                <a:schemeClr val="dk2"/>
              </a:buClr>
              <a:buSzPts val="2400"/>
              <a:buChar char="○"/>
            </a:pPr>
            <a:r>
              <a:rPr lang="en" sz="2400">
                <a:solidFill>
                  <a:schemeClr val="dk2"/>
                </a:solidFill>
              </a:rPr>
              <a:t>Can get both amateurs (~ undergrad students)</a:t>
            </a:r>
            <a:endParaRPr sz="2400">
              <a:solidFill>
                <a:schemeClr val="dk2"/>
              </a:solidFill>
            </a:endParaRPr>
          </a:p>
          <a:p>
            <a:pPr indent="-381000" lvl="1" marL="914400" rtl="0" algn="l">
              <a:spcBef>
                <a:spcPts val="0"/>
              </a:spcBef>
              <a:spcAft>
                <a:spcPts val="0"/>
              </a:spcAft>
              <a:buClr>
                <a:schemeClr val="dk2"/>
              </a:buClr>
              <a:buSzPts val="2400"/>
              <a:buChar char="○"/>
            </a:pPr>
            <a:r>
              <a:rPr lang="en" sz="2400">
                <a:solidFill>
                  <a:schemeClr val="dk2"/>
                </a:solidFill>
              </a:rPr>
              <a:t>and experts</a:t>
            </a:r>
            <a:endParaRPr sz="2400">
              <a:solidFill>
                <a:schemeClr val="dk2"/>
              </a:solidFill>
            </a:endParaRPr>
          </a:p>
        </p:txBody>
      </p:sp>
      <p:sp>
        <p:nvSpPr>
          <p:cNvPr id="484" name="Google Shape;484;p6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Potential labelers</a:t>
            </a:r>
            <a:endParaRPr/>
          </a:p>
        </p:txBody>
      </p:sp>
      <p:sp>
        <p:nvSpPr>
          <p:cNvPr id="485" name="Google Shape;485;p6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p:nvPr/>
        </p:nvSpPr>
        <p:spPr>
          <a:xfrm>
            <a:off x="1691680" y="1437624"/>
            <a:ext cx="5760640" cy="1512168"/>
          </a:xfrm>
          <a:prstGeom prst="roundRect">
            <a:avLst>
              <a:gd fmla="val 16667" name="adj"/>
            </a:avLst>
          </a:prstGeom>
          <a:noFill/>
          <a:ln cap="flat" cmpd="sng" w="50800">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pic>
        <p:nvPicPr>
          <p:cNvPr id="492" name="Google Shape;492;p70"/>
          <p:cNvPicPr preferRelativeResize="0"/>
          <p:nvPr/>
        </p:nvPicPr>
        <p:blipFill rotWithShape="1">
          <a:blip r:embed="rId3">
            <a:alphaModFix/>
          </a:blip>
          <a:srcRect b="0" l="0" r="0" t="0"/>
          <a:stretch/>
        </p:blipFill>
        <p:spPr>
          <a:xfrm>
            <a:off x="0" y="303498"/>
            <a:ext cx="818592" cy="818592"/>
          </a:xfrm>
          <a:prstGeom prst="rect">
            <a:avLst/>
          </a:prstGeom>
          <a:noFill/>
          <a:ln>
            <a:noFill/>
          </a:ln>
        </p:spPr>
      </p:pic>
      <p:grpSp>
        <p:nvGrpSpPr>
          <p:cNvPr id="493" name="Google Shape;493;p70"/>
          <p:cNvGrpSpPr/>
          <p:nvPr/>
        </p:nvGrpSpPr>
        <p:grpSpPr>
          <a:xfrm>
            <a:off x="3887924" y="87474"/>
            <a:ext cx="1368152" cy="855821"/>
            <a:chOff x="3779912" y="1196752"/>
            <a:chExt cx="1368152" cy="1141095"/>
          </a:xfrm>
        </p:grpSpPr>
        <p:pic>
          <p:nvPicPr>
            <p:cNvPr id="494" name="Google Shape;494;p70"/>
            <p:cNvPicPr preferRelativeResize="0"/>
            <p:nvPr/>
          </p:nvPicPr>
          <p:blipFill rotWithShape="1">
            <a:blip r:embed="rId4">
              <a:alphaModFix/>
            </a:blip>
            <a:srcRect b="0" l="0" r="0" t="0"/>
            <a:stretch/>
          </p:blipFill>
          <p:spPr>
            <a:xfrm>
              <a:off x="4031940" y="1196752"/>
              <a:ext cx="864096" cy="864096"/>
            </a:xfrm>
            <a:prstGeom prst="rect">
              <a:avLst/>
            </a:prstGeom>
            <a:noFill/>
            <a:ln>
              <a:noFill/>
            </a:ln>
          </p:spPr>
        </p:pic>
        <p:sp>
          <p:nvSpPr>
            <p:cNvPr id="495" name="Google Shape;495;p70"/>
            <p:cNvSpPr txBox="1"/>
            <p:nvPr/>
          </p:nvSpPr>
          <p:spPr>
            <a:xfrm>
              <a:off x="3779912" y="2060848"/>
              <a:ext cx="1368152"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Requester</a:t>
              </a:r>
              <a:endParaRPr sz="1200">
                <a:solidFill>
                  <a:schemeClr val="dk2"/>
                </a:solidFill>
                <a:latin typeface="Calibri"/>
                <a:ea typeface="Calibri"/>
                <a:cs typeface="Calibri"/>
                <a:sym typeface="Calibri"/>
              </a:endParaRPr>
            </a:p>
          </p:txBody>
        </p:sp>
      </p:grpSp>
      <p:pic>
        <p:nvPicPr>
          <p:cNvPr id="496" name="Google Shape;496;p70"/>
          <p:cNvPicPr preferRelativeResize="0"/>
          <p:nvPr/>
        </p:nvPicPr>
        <p:blipFill rotWithShape="1">
          <a:blip r:embed="rId5">
            <a:alphaModFix/>
          </a:blip>
          <a:srcRect b="0" l="0" r="0" t="0"/>
          <a:stretch/>
        </p:blipFill>
        <p:spPr>
          <a:xfrm>
            <a:off x="3779912" y="2442605"/>
            <a:ext cx="3600400" cy="399175"/>
          </a:xfrm>
          <a:prstGeom prst="rect">
            <a:avLst/>
          </a:prstGeom>
          <a:noFill/>
          <a:ln>
            <a:noFill/>
          </a:ln>
        </p:spPr>
      </p:pic>
      <p:pic>
        <p:nvPicPr>
          <p:cNvPr id="497" name="Google Shape;497;p70"/>
          <p:cNvPicPr preferRelativeResize="0"/>
          <p:nvPr/>
        </p:nvPicPr>
        <p:blipFill rotWithShape="1">
          <a:blip r:embed="rId6">
            <a:alphaModFix/>
          </a:blip>
          <a:srcRect b="0" l="0" r="0" t="0"/>
          <a:stretch/>
        </p:blipFill>
        <p:spPr>
          <a:xfrm>
            <a:off x="1835696" y="2517744"/>
            <a:ext cx="504056" cy="378042"/>
          </a:xfrm>
          <a:prstGeom prst="rect">
            <a:avLst/>
          </a:prstGeom>
          <a:noFill/>
          <a:ln>
            <a:noFill/>
          </a:ln>
        </p:spPr>
      </p:pic>
      <p:sp>
        <p:nvSpPr>
          <p:cNvPr id="498" name="Google Shape;498;p70"/>
          <p:cNvSpPr txBox="1"/>
          <p:nvPr/>
        </p:nvSpPr>
        <p:spPr>
          <a:xfrm>
            <a:off x="422686" y="2063444"/>
            <a:ext cx="1368300" cy="346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Crowdsourcing</a:t>
            </a:r>
            <a:endParaRPr>
              <a:latin typeface="Calibri"/>
              <a:ea typeface="Calibri"/>
              <a:cs typeface="Calibri"/>
              <a:sym typeface="Calibri"/>
            </a:endParaRPr>
          </a:p>
          <a:p>
            <a:pPr indent="0" lvl="0" marL="0" marR="0" rtl="0" algn="ctr">
              <a:spcBef>
                <a:spcPts val="0"/>
              </a:spcBef>
              <a:spcAft>
                <a:spcPts val="0"/>
              </a:spcAft>
              <a:buNone/>
            </a:pPr>
            <a:r>
              <a:rPr lang="en" sz="1200">
                <a:solidFill>
                  <a:schemeClr val="dk2"/>
                </a:solidFill>
                <a:latin typeface="Calibri"/>
                <a:ea typeface="Calibri"/>
                <a:cs typeface="Calibri"/>
                <a:sym typeface="Calibri"/>
              </a:rPr>
              <a:t>platform</a:t>
            </a:r>
            <a:endParaRPr sz="1200">
              <a:solidFill>
                <a:schemeClr val="dk2"/>
              </a:solidFill>
              <a:latin typeface="Calibri"/>
              <a:ea typeface="Calibri"/>
              <a:cs typeface="Calibri"/>
              <a:sym typeface="Calibri"/>
            </a:endParaRPr>
          </a:p>
        </p:txBody>
      </p:sp>
      <p:pic>
        <p:nvPicPr>
          <p:cNvPr id="499" name="Google Shape;499;p70"/>
          <p:cNvPicPr preferRelativeResize="0"/>
          <p:nvPr/>
        </p:nvPicPr>
        <p:blipFill rotWithShape="1">
          <a:blip r:embed="rId7">
            <a:alphaModFix/>
          </a:blip>
          <a:srcRect b="0" l="0" r="0" t="0"/>
          <a:stretch/>
        </p:blipFill>
        <p:spPr>
          <a:xfrm>
            <a:off x="4556050" y="1653650"/>
            <a:ext cx="2571900" cy="463200"/>
          </a:xfrm>
          <a:prstGeom prst="rect">
            <a:avLst/>
          </a:prstGeom>
          <a:noFill/>
          <a:ln>
            <a:noFill/>
          </a:ln>
        </p:spPr>
      </p:pic>
      <p:sp>
        <p:nvSpPr>
          <p:cNvPr id="500" name="Google Shape;500;p70"/>
          <p:cNvSpPr txBox="1"/>
          <p:nvPr/>
        </p:nvSpPr>
        <p:spPr>
          <a:xfrm>
            <a:off x="1907704" y="141480"/>
            <a:ext cx="1728192"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2"/>
                </a:solidFill>
                <a:latin typeface="Calibri"/>
                <a:ea typeface="Calibri"/>
                <a:cs typeface="Calibri"/>
                <a:sym typeface="Calibri"/>
              </a:rPr>
              <a:t>1. Submit task</a:t>
            </a:r>
            <a:endParaRPr sz="1800">
              <a:solidFill>
                <a:schemeClr val="dk2"/>
              </a:solidFill>
              <a:latin typeface="Calibri"/>
              <a:ea typeface="Calibri"/>
              <a:cs typeface="Calibri"/>
              <a:sym typeface="Calibri"/>
            </a:endParaRPr>
          </a:p>
        </p:txBody>
      </p:sp>
      <p:cxnSp>
        <p:nvCxnSpPr>
          <p:cNvPr id="501" name="Google Shape;501;p70"/>
          <p:cNvCxnSpPr/>
          <p:nvPr/>
        </p:nvCxnSpPr>
        <p:spPr>
          <a:xfrm flipH="1" rot="-5400000">
            <a:off x="2312765" y="2760754"/>
            <a:ext cx="1134225" cy="1512300"/>
          </a:xfrm>
          <a:prstGeom prst="curvedConnector2">
            <a:avLst/>
          </a:prstGeom>
          <a:solidFill>
            <a:schemeClr val="accent1"/>
          </a:solidFill>
          <a:ln cap="flat" cmpd="sng" w="9525">
            <a:solidFill>
              <a:schemeClr val="dk1"/>
            </a:solidFill>
            <a:prstDash val="solid"/>
            <a:round/>
            <a:headEnd len="sm" w="sm" type="none"/>
            <a:tailEnd len="med" w="med" type="stealth"/>
          </a:ln>
        </p:spPr>
      </p:cxnSp>
      <p:sp>
        <p:nvSpPr>
          <p:cNvPr id="502" name="Google Shape;502;p70"/>
          <p:cNvSpPr txBox="1"/>
          <p:nvPr/>
        </p:nvSpPr>
        <p:spPr>
          <a:xfrm>
            <a:off x="1691680" y="4076949"/>
            <a:ext cx="1728192"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2"/>
                </a:solidFill>
                <a:latin typeface="Calibri"/>
                <a:ea typeface="Calibri"/>
                <a:cs typeface="Calibri"/>
                <a:sym typeface="Calibri"/>
              </a:rPr>
              <a:t>2. Accept task</a:t>
            </a:r>
            <a:endParaRPr sz="1800">
              <a:solidFill>
                <a:schemeClr val="dk2"/>
              </a:solidFill>
              <a:latin typeface="Calibri"/>
              <a:ea typeface="Calibri"/>
              <a:cs typeface="Calibri"/>
              <a:sym typeface="Calibri"/>
            </a:endParaRPr>
          </a:p>
        </p:txBody>
      </p:sp>
      <p:grpSp>
        <p:nvGrpSpPr>
          <p:cNvPr id="503" name="Google Shape;503;p70"/>
          <p:cNvGrpSpPr/>
          <p:nvPr/>
        </p:nvGrpSpPr>
        <p:grpSpPr>
          <a:xfrm>
            <a:off x="3788368" y="3327785"/>
            <a:ext cx="1584262" cy="1620180"/>
            <a:chOff x="2051720" y="4293096"/>
            <a:chExt cx="1872208" cy="2160240"/>
          </a:xfrm>
        </p:grpSpPr>
        <p:pic>
          <p:nvPicPr>
            <p:cNvPr id="504" name="Google Shape;504;p70"/>
            <p:cNvPicPr preferRelativeResize="0"/>
            <p:nvPr/>
          </p:nvPicPr>
          <p:blipFill rotWithShape="1">
            <a:blip r:embed="rId8">
              <a:alphaModFix/>
            </a:blip>
            <a:srcRect b="0" l="0" r="0" t="0"/>
            <a:stretch/>
          </p:blipFill>
          <p:spPr>
            <a:xfrm>
              <a:off x="2051720" y="4293096"/>
              <a:ext cx="1872208" cy="1872208"/>
            </a:xfrm>
            <a:prstGeom prst="rect">
              <a:avLst/>
            </a:prstGeom>
            <a:noFill/>
            <a:ln>
              <a:noFill/>
            </a:ln>
          </p:spPr>
        </p:pic>
        <p:sp>
          <p:nvSpPr>
            <p:cNvPr id="505" name="Google Shape;505;p70"/>
            <p:cNvSpPr txBox="1"/>
            <p:nvPr/>
          </p:nvSpPr>
          <p:spPr>
            <a:xfrm>
              <a:off x="2303748" y="6176337"/>
              <a:ext cx="1368152"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Crowd workers</a:t>
              </a:r>
              <a:endParaRPr sz="1200">
                <a:solidFill>
                  <a:schemeClr val="dk2"/>
                </a:solidFill>
                <a:latin typeface="Calibri"/>
                <a:ea typeface="Calibri"/>
                <a:cs typeface="Calibri"/>
                <a:sym typeface="Calibri"/>
              </a:endParaRPr>
            </a:p>
          </p:txBody>
        </p:sp>
      </p:grpSp>
      <p:sp>
        <p:nvSpPr>
          <p:cNvPr id="506" name="Google Shape;506;p70"/>
          <p:cNvSpPr txBox="1"/>
          <p:nvPr/>
        </p:nvSpPr>
        <p:spPr>
          <a:xfrm>
            <a:off x="5580112" y="4076949"/>
            <a:ext cx="230425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2"/>
                </a:solidFill>
                <a:latin typeface="Calibri"/>
                <a:ea typeface="Calibri"/>
                <a:cs typeface="Calibri"/>
                <a:sym typeface="Calibri"/>
              </a:rPr>
              <a:t>3. Return answers</a:t>
            </a:r>
            <a:endParaRPr sz="1800">
              <a:solidFill>
                <a:schemeClr val="dk2"/>
              </a:solidFill>
              <a:latin typeface="Calibri"/>
              <a:ea typeface="Calibri"/>
              <a:cs typeface="Calibri"/>
              <a:sym typeface="Calibri"/>
            </a:endParaRPr>
          </a:p>
        </p:txBody>
      </p:sp>
      <p:cxnSp>
        <p:nvCxnSpPr>
          <p:cNvPr id="507" name="Google Shape;507;p70"/>
          <p:cNvCxnSpPr/>
          <p:nvPr/>
        </p:nvCxnSpPr>
        <p:spPr>
          <a:xfrm rot="-5400000">
            <a:off x="5661141" y="2796655"/>
            <a:ext cx="1134225" cy="1440300"/>
          </a:xfrm>
          <a:prstGeom prst="curvedConnector2">
            <a:avLst/>
          </a:prstGeom>
          <a:solidFill>
            <a:schemeClr val="accent1"/>
          </a:solidFill>
          <a:ln cap="flat" cmpd="sng" w="9525">
            <a:solidFill>
              <a:schemeClr val="dk1"/>
            </a:solidFill>
            <a:prstDash val="solid"/>
            <a:round/>
            <a:headEnd len="sm" w="sm" type="none"/>
            <a:tailEnd len="med" w="med" type="stealth"/>
          </a:ln>
        </p:spPr>
      </p:cxnSp>
      <p:sp>
        <p:nvSpPr>
          <p:cNvPr id="508" name="Google Shape;508;p70"/>
          <p:cNvSpPr txBox="1"/>
          <p:nvPr/>
        </p:nvSpPr>
        <p:spPr>
          <a:xfrm>
            <a:off x="5580112" y="141480"/>
            <a:ext cx="230425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2"/>
                </a:solidFill>
                <a:latin typeface="Calibri"/>
                <a:ea typeface="Calibri"/>
                <a:cs typeface="Calibri"/>
                <a:sym typeface="Calibri"/>
              </a:rPr>
              <a:t>4. Collect answers</a:t>
            </a:r>
            <a:endParaRPr sz="1800">
              <a:solidFill>
                <a:schemeClr val="dk2"/>
              </a:solidFill>
              <a:latin typeface="Calibri"/>
              <a:ea typeface="Calibri"/>
              <a:cs typeface="Calibri"/>
              <a:sym typeface="Calibri"/>
            </a:endParaRPr>
          </a:p>
        </p:txBody>
      </p:sp>
      <p:grpSp>
        <p:nvGrpSpPr>
          <p:cNvPr id="509" name="Google Shape;509;p70"/>
          <p:cNvGrpSpPr/>
          <p:nvPr/>
        </p:nvGrpSpPr>
        <p:grpSpPr>
          <a:xfrm>
            <a:off x="611560" y="512336"/>
            <a:ext cx="1584176" cy="932475"/>
            <a:chOff x="0" y="1772816"/>
            <a:chExt cx="1584176" cy="1243300"/>
          </a:xfrm>
        </p:grpSpPr>
        <p:pic>
          <p:nvPicPr>
            <p:cNvPr id="510" name="Google Shape;510;p70"/>
            <p:cNvPicPr preferRelativeResize="0"/>
            <p:nvPr/>
          </p:nvPicPr>
          <p:blipFill rotWithShape="1">
            <a:blip r:embed="rId9">
              <a:alphaModFix/>
            </a:blip>
            <a:srcRect b="0" l="0" r="0" t="0"/>
            <a:stretch/>
          </p:blipFill>
          <p:spPr>
            <a:xfrm>
              <a:off x="289515" y="1772816"/>
              <a:ext cx="1005146" cy="701044"/>
            </a:xfrm>
            <a:prstGeom prst="rect">
              <a:avLst/>
            </a:prstGeom>
            <a:noFill/>
            <a:ln>
              <a:noFill/>
            </a:ln>
          </p:spPr>
        </p:pic>
        <p:sp>
          <p:nvSpPr>
            <p:cNvPr id="511" name="Google Shape;511;p70"/>
            <p:cNvSpPr txBox="1"/>
            <p:nvPr/>
          </p:nvSpPr>
          <p:spPr>
            <a:xfrm>
              <a:off x="0" y="2492896"/>
              <a:ext cx="158417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chemeClr val="dk2"/>
                  </a:solidFill>
                  <a:latin typeface="Calibri"/>
                  <a:ea typeface="Calibri"/>
                  <a:cs typeface="Calibri"/>
                  <a:sym typeface="Calibri"/>
                </a:rPr>
                <a:t>“</a:t>
              </a:r>
              <a:r>
                <a:rPr lang="en" sz="1400">
                  <a:solidFill>
                    <a:schemeClr val="dk2"/>
                  </a:solidFill>
                  <a:latin typeface="Calibri"/>
                  <a:ea typeface="Calibri"/>
                  <a:cs typeface="Calibri"/>
                  <a:sym typeface="Calibri"/>
                </a:rPr>
                <a:t>Is this webpage</a:t>
              </a:r>
              <a:endParaRPr>
                <a:latin typeface="Calibri"/>
                <a:ea typeface="Calibri"/>
                <a:cs typeface="Calibri"/>
                <a:sym typeface="Calibri"/>
              </a:endParaRPr>
            </a:p>
            <a:p>
              <a:pPr indent="0" lvl="0" marL="0" marR="0" rtl="0" algn="ctr">
                <a:spcBef>
                  <a:spcPts val="0"/>
                </a:spcBef>
                <a:spcAft>
                  <a:spcPts val="0"/>
                </a:spcAft>
                <a:buNone/>
              </a:pPr>
              <a:r>
                <a:rPr lang="en" sz="1400">
                  <a:solidFill>
                    <a:schemeClr val="dk2"/>
                  </a:solidFill>
                  <a:latin typeface="Calibri"/>
                  <a:ea typeface="Calibri"/>
                  <a:cs typeface="Calibri"/>
                  <a:sym typeface="Calibri"/>
                </a:rPr>
                <a:t>credible?</a:t>
              </a:r>
              <a:r>
                <a:rPr lang="en">
                  <a:solidFill>
                    <a:schemeClr val="dk2"/>
                  </a:solidFill>
                  <a:latin typeface="Calibri"/>
                  <a:ea typeface="Calibri"/>
                  <a:cs typeface="Calibri"/>
                  <a:sym typeface="Calibri"/>
                </a:rPr>
                <a:t>”</a:t>
              </a:r>
              <a:endParaRPr sz="1400">
                <a:solidFill>
                  <a:schemeClr val="dk2"/>
                </a:solidFill>
                <a:latin typeface="Calibri"/>
                <a:ea typeface="Calibri"/>
                <a:cs typeface="Calibri"/>
                <a:sym typeface="Calibri"/>
              </a:endParaRPr>
            </a:p>
          </p:txBody>
        </p:sp>
      </p:grpSp>
      <p:grpSp>
        <p:nvGrpSpPr>
          <p:cNvPr id="512" name="Google Shape;512;p70"/>
          <p:cNvGrpSpPr/>
          <p:nvPr/>
        </p:nvGrpSpPr>
        <p:grpSpPr>
          <a:xfrm>
            <a:off x="7380312" y="593127"/>
            <a:ext cx="1584176" cy="770893"/>
            <a:chOff x="0" y="1772816"/>
            <a:chExt cx="1584176" cy="1027857"/>
          </a:xfrm>
        </p:grpSpPr>
        <p:pic>
          <p:nvPicPr>
            <p:cNvPr id="513" name="Google Shape;513;p70"/>
            <p:cNvPicPr preferRelativeResize="0"/>
            <p:nvPr/>
          </p:nvPicPr>
          <p:blipFill rotWithShape="1">
            <a:blip r:embed="rId9">
              <a:alphaModFix/>
            </a:blip>
            <a:srcRect b="0" l="0" r="0" t="0"/>
            <a:stretch/>
          </p:blipFill>
          <p:spPr>
            <a:xfrm>
              <a:off x="289515" y="1772816"/>
              <a:ext cx="1005146" cy="701044"/>
            </a:xfrm>
            <a:prstGeom prst="rect">
              <a:avLst/>
            </a:prstGeom>
            <a:noFill/>
            <a:ln>
              <a:noFill/>
            </a:ln>
          </p:spPr>
        </p:pic>
        <p:sp>
          <p:nvSpPr>
            <p:cNvPr id="514" name="Google Shape;514;p70"/>
            <p:cNvSpPr txBox="1"/>
            <p:nvPr/>
          </p:nvSpPr>
          <p:spPr>
            <a:xfrm>
              <a:off x="0" y="2492896"/>
              <a:ext cx="158417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rgbClr val="009973"/>
                  </a:solidFill>
                  <a:latin typeface="Calibri"/>
                  <a:ea typeface="Calibri"/>
                  <a:cs typeface="Calibri"/>
                  <a:sym typeface="Calibri"/>
                </a:rPr>
                <a:t>C</a:t>
              </a:r>
              <a:r>
                <a:rPr b="1" lang="en">
                  <a:solidFill>
                    <a:srgbClr val="009972"/>
                  </a:solidFill>
                  <a:latin typeface="Calibri"/>
                  <a:ea typeface="Calibri"/>
                  <a:cs typeface="Calibri"/>
                  <a:sym typeface="Calibri"/>
                </a:rPr>
                <a:t>redible</a:t>
              </a:r>
              <a:endParaRPr b="1">
                <a:solidFill>
                  <a:schemeClr val="dk2"/>
                </a:solidFill>
                <a:latin typeface="Calibri"/>
                <a:ea typeface="Calibri"/>
                <a:cs typeface="Calibri"/>
                <a:sym typeface="Calibri"/>
              </a:endParaRPr>
            </a:p>
            <a:p>
              <a:pPr indent="0" lvl="0" marL="0" marR="0" rtl="0" algn="ctr">
                <a:spcBef>
                  <a:spcPts val="0"/>
                </a:spcBef>
                <a:spcAft>
                  <a:spcPts val="0"/>
                </a:spcAft>
                <a:buNone/>
              </a:pPr>
              <a:r>
                <a:rPr b="1" lang="en" sz="1400">
                  <a:solidFill>
                    <a:srgbClr val="009972"/>
                  </a:solidFill>
                  <a:latin typeface="Calibri"/>
                  <a:ea typeface="Calibri"/>
                  <a:cs typeface="Calibri"/>
                  <a:sym typeface="Calibri"/>
                </a:rPr>
                <a:t>Credib</a:t>
              </a:r>
              <a:r>
                <a:rPr b="1" lang="en">
                  <a:solidFill>
                    <a:srgbClr val="009972"/>
                  </a:solidFill>
                  <a:latin typeface="Calibri"/>
                  <a:ea typeface="Calibri"/>
                  <a:cs typeface="Calibri"/>
                  <a:sym typeface="Calibri"/>
                </a:rPr>
                <a:t>le</a:t>
              </a:r>
              <a:endParaRPr b="1">
                <a:solidFill>
                  <a:schemeClr val="dk2"/>
                </a:solidFill>
                <a:latin typeface="Calibri"/>
                <a:ea typeface="Calibri"/>
                <a:cs typeface="Calibri"/>
                <a:sym typeface="Calibri"/>
              </a:endParaRPr>
            </a:p>
            <a:p>
              <a:pPr indent="0" lvl="0" marL="0" marR="0" rtl="0" algn="ctr">
                <a:spcBef>
                  <a:spcPts val="0"/>
                </a:spcBef>
                <a:spcAft>
                  <a:spcPts val="0"/>
                </a:spcAft>
                <a:buNone/>
              </a:pPr>
              <a:r>
                <a:rPr b="1" lang="en">
                  <a:solidFill>
                    <a:srgbClr val="FF0000"/>
                  </a:solidFill>
                  <a:latin typeface="Calibri"/>
                  <a:ea typeface="Calibri"/>
                  <a:cs typeface="Calibri"/>
                  <a:sym typeface="Calibri"/>
                </a:rPr>
                <a:t>Not c</a:t>
              </a:r>
              <a:r>
                <a:rPr b="1" lang="en" sz="1400">
                  <a:solidFill>
                    <a:srgbClr val="FF0000"/>
                  </a:solidFill>
                  <a:latin typeface="Calibri"/>
                  <a:ea typeface="Calibri"/>
                  <a:cs typeface="Calibri"/>
                  <a:sym typeface="Calibri"/>
                </a:rPr>
                <a:t>redib</a:t>
              </a:r>
              <a:r>
                <a:rPr b="1" lang="en">
                  <a:solidFill>
                    <a:srgbClr val="FF0000"/>
                  </a:solidFill>
                  <a:latin typeface="Calibri"/>
                  <a:ea typeface="Calibri"/>
                  <a:cs typeface="Calibri"/>
                  <a:sym typeface="Calibri"/>
                </a:rPr>
                <a:t>le</a:t>
              </a:r>
              <a:endParaRPr b="1">
                <a:solidFill>
                  <a:schemeClr val="dk2"/>
                </a:solidFill>
                <a:latin typeface="Calibri"/>
                <a:ea typeface="Calibri"/>
                <a:cs typeface="Calibri"/>
                <a:sym typeface="Calibri"/>
              </a:endParaRPr>
            </a:p>
            <a:p>
              <a:pPr indent="0" lvl="0" marL="0" marR="0" rtl="0" algn="ctr">
                <a:spcBef>
                  <a:spcPts val="0"/>
                </a:spcBef>
                <a:spcAft>
                  <a:spcPts val="0"/>
                </a:spcAft>
                <a:buNone/>
              </a:pPr>
              <a:r>
                <a:rPr b="1" lang="en" sz="1400">
                  <a:solidFill>
                    <a:srgbClr val="009973"/>
                  </a:solidFill>
                  <a:latin typeface="Calibri"/>
                  <a:ea typeface="Calibri"/>
                  <a:cs typeface="Calibri"/>
                  <a:sym typeface="Calibri"/>
                </a:rPr>
                <a:t>C</a:t>
              </a:r>
              <a:r>
                <a:rPr b="1" lang="en">
                  <a:solidFill>
                    <a:srgbClr val="009972"/>
                  </a:solidFill>
                  <a:latin typeface="Calibri"/>
                  <a:ea typeface="Calibri"/>
                  <a:cs typeface="Calibri"/>
                  <a:sym typeface="Calibri"/>
                </a:rPr>
                <a:t>redible</a:t>
              </a:r>
              <a:endParaRPr b="1">
                <a:solidFill>
                  <a:schemeClr val="dk2"/>
                </a:solidFill>
                <a:latin typeface="Calibri"/>
                <a:ea typeface="Calibri"/>
                <a:cs typeface="Calibri"/>
                <a:sym typeface="Calibri"/>
              </a:endParaRPr>
            </a:p>
            <a:p>
              <a:pPr indent="0" lvl="0" marL="0" marR="0" rtl="0" algn="ctr">
                <a:spcBef>
                  <a:spcPts val="0"/>
                </a:spcBef>
                <a:spcAft>
                  <a:spcPts val="0"/>
                </a:spcAft>
                <a:buNone/>
              </a:pPr>
              <a:r>
                <a:rPr b="1" lang="en">
                  <a:solidFill>
                    <a:srgbClr val="FF0000"/>
                  </a:solidFill>
                  <a:latin typeface="Calibri"/>
                  <a:ea typeface="Calibri"/>
                  <a:cs typeface="Calibri"/>
                  <a:sym typeface="Calibri"/>
                </a:rPr>
                <a:t>Not credible</a:t>
              </a:r>
              <a:endParaRPr>
                <a:latin typeface="Calibri"/>
                <a:ea typeface="Calibri"/>
                <a:cs typeface="Calibri"/>
                <a:sym typeface="Calibri"/>
              </a:endParaRPr>
            </a:p>
          </p:txBody>
        </p:sp>
      </p:grpSp>
      <p:cxnSp>
        <p:nvCxnSpPr>
          <p:cNvPr id="515" name="Google Shape;515;p70"/>
          <p:cNvCxnSpPr/>
          <p:nvPr/>
        </p:nvCxnSpPr>
        <p:spPr>
          <a:xfrm rot="10800000">
            <a:off x="4859900" y="303318"/>
            <a:ext cx="1512300" cy="1080300"/>
          </a:xfrm>
          <a:prstGeom prst="curvedConnector2">
            <a:avLst/>
          </a:prstGeom>
          <a:solidFill>
            <a:schemeClr val="accent1"/>
          </a:solidFill>
          <a:ln cap="flat" cmpd="sng" w="9525">
            <a:solidFill>
              <a:schemeClr val="dk1"/>
            </a:solidFill>
            <a:prstDash val="solid"/>
            <a:round/>
            <a:headEnd len="sm" w="sm" type="none"/>
            <a:tailEnd len="med" w="med" type="stealth"/>
          </a:ln>
        </p:spPr>
      </p:cxnSp>
      <p:cxnSp>
        <p:nvCxnSpPr>
          <p:cNvPr id="516" name="Google Shape;516;p70"/>
          <p:cNvCxnSpPr/>
          <p:nvPr/>
        </p:nvCxnSpPr>
        <p:spPr>
          <a:xfrm flipH="1">
            <a:off x="2699660" y="303498"/>
            <a:ext cx="1512300" cy="1134225"/>
          </a:xfrm>
          <a:prstGeom prst="curvedConnector2">
            <a:avLst/>
          </a:prstGeom>
          <a:solidFill>
            <a:schemeClr val="accent1"/>
          </a:solidFill>
          <a:ln cap="flat" cmpd="sng" w="9525">
            <a:solidFill>
              <a:schemeClr val="dk1"/>
            </a:solidFill>
            <a:prstDash val="solid"/>
            <a:round/>
            <a:headEnd len="sm" w="sm" type="none"/>
            <a:tailEnd len="med" w="med" type="stealth"/>
          </a:ln>
        </p:spPr>
      </p:cxnSp>
      <p:sp>
        <p:nvSpPr>
          <p:cNvPr id="517" name="Google Shape;517;p7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8" name="Google Shape;518;p70"/>
          <p:cNvPicPr preferRelativeResize="0"/>
          <p:nvPr/>
        </p:nvPicPr>
        <p:blipFill>
          <a:blip r:embed="rId10">
            <a:alphaModFix/>
          </a:blip>
          <a:stretch>
            <a:fillRect/>
          </a:stretch>
        </p:blipFill>
        <p:spPr>
          <a:xfrm>
            <a:off x="1835694" y="1630012"/>
            <a:ext cx="2127500" cy="6203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1"/>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Data collection</a:t>
            </a:r>
            <a:endParaRPr b="1" i="0" sz="3600" u="none" cap="none" strike="noStrike">
              <a:solidFill>
                <a:schemeClr val="dk2"/>
              </a:solidFill>
              <a:latin typeface="Calibri"/>
              <a:ea typeface="Calibri"/>
              <a:cs typeface="Calibri"/>
              <a:sym typeface="Calibri"/>
            </a:endParaRPr>
          </a:p>
        </p:txBody>
      </p:sp>
      <p:sp>
        <p:nvSpPr>
          <p:cNvPr id="525" name="Google Shape;525;p71"/>
          <p:cNvSpPr/>
          <p:nvPr/>
        </p:nvSpPr>
        <p:spPr>
          <a:xfrm>
            <a:off x="237125" y="2004675"/>
            <a:ext cx="2304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526" name="Google Shape;526;p71"/>
          <p:cNvSpPr/>
          <p:nvPr/>
        </p:nvSpPr>
        <p:spPr>
          <a:xfrm>
            <a:off x="971600"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Identification of features</a:t>
            </a:r>
            <a:endParaRPr>
              <a:latin typeface="Calibri"/>
              <a:ea typeface="Calibri"/>
              <a:cs typeface="Calibri"/>
              <a:sym typeface="Calibri"/>
            </a:endParaRPr>
          </a:p>
        </p:txBody>
      </p:sp>
      <p:cxnSp>
        <p:nvCxnSpPr>
          <p:cNvPr id="527" name="Google Shape;527;p71"/>
          <p:cNvCxnSpPr>
            <a:stCxn id="525" idx="6"/>
            <a:endCxn id="526" idx="1"/>
          </p:cNvCxnSpPr>
          <p:nvPr/>
        </p:nvCxnSpPr>
        <p:spPr>
          <a:xfrm>
            <a:off x="467525" y="2112675"/>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528" name="Google Shape;528;p71"/>
          <p:cNvSpPr/>
          <p:nvPr/>
        </p:nvSpPr>
        <p:spPr>
          <a:xfrm>
            <a:off x="6516216" y="2625756"/>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Removing irrelevant features</a:t>
            </a:r>
            <a:endParaRPr>
              <a:latin typeface="Calibri"/>
              <a:ea typeface="Calibri"/>
              <a:cs typeface="Calibri"/>
              <a:sym typeface="Calibri"/>
            </a:endParaRPr>
          </a:p>
        </p:txBody>
      </p:sp>
      <p:sp>
        <p:nvSpPr>
          <p:cNvPr id="529" name="Google Shape;529;p71"/>
          <p:cNvSpPr/>
          <p:nvPr/>
        </p:nvSpPr>
        <p:spPr>
          <a:xfrm>
            <a:off x="4680012"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530" name="Google Shape;530;p71"/>
          <p:cNvSpPr/>
          <p:nvPr/>
        </p:nvSpPr>
        <p:spPr>
          <a:xfrm>
            <a:off x="6516216"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100">
                <a:solidFill>
                  <a:schemeClr val="dk2"/>
                </a:solidFill>
                <a:latin typeface="Calibri"/>
                <a:ea typeface="Calibri"/>
                <a:cs typeface="Calibri"/>
                <a:sym typeface="Calibri"/>
              </a:rPr>
              <a:t>Unsupervised/ supervised discretization</a:t>
            </a:r>
            <a:endParaRPr i="0" sz="1100" u="none" cap="none" strike="noStrike">
              <a:solidFill>
                <a:schemeClr val="dk2"/>
              </a:solidFill>
              <a:latin typeface="Calibri"/>
              <a:ea typeface="Calibri"/>
              <a:cs typeface="Calibri"/>
              <a:sym typeface="Calibri"/>
            </a:endParaRPr>
          </a:p>
        </p:txBody>
      </p:sp>
      <p:cxnSp>
        <p:nvCxnSpPr>
          <p:cNvPr id="531" name="Google Shape;531;p71"/>
          <p:cNvCxnSpPr>
            <a:stCxn id="529" idx="3"/>
            <a:endCxn id="530" idx="1"/>
          </p:cNvCxnSpPr>
          <p:nvPr/>
        </p:nvCxnSpPr>
        <p:spPr>
          <a:xfrm>
            <a:off x="5832140" y="2112699"/>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532" name="Google Shape;532;p71"/>
          <p:cNvSpPr txBox="1"/>
          <p:nvPr/>
        </p:nvSpPr>
        <p:spPr>
          <a:xfrm>
            <a:off x="5148064" y="1545636"/>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Discretization?</a:t>
            </a:r>
            <a:endParaRPr sz="1200">
              <a:solidFill>
                <a:schemeClr val="dk2"/>
              </a:solidFill>
              <a:latin typeface="Calibri"/>
              <a:ea typeface="Calibri"/>
              <a:cs typeface="Calibri"/>
              <a:sym typeface="Calibri"/>
            </a:endParaRPr>
          </a:p>
        </p:txBody>
      </p:sp>
      <p:cxnSp>
        <p:nvCxnSpPr>
          <p:cNvPr id="533" name="Google Shape;533;p71"/>
          <p:cNvCxnSpPr>
            <a:stCxn id="530" idx="2"/>
            <a:endCxn id="528" idx="0"/>
          </p:cNvCxnSpPr>
          <p:nvPr/>
        </p:nvCxnSpPr>
        <p:spPr>
          <a:xfrm>
            <a:off x="7344308" y="2355726"/>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534" name="Google Shape;534;p71"/>
          <p:cNvCxnSpPr>
            <a:stCxn id="529" idx="2"/>
            <a:endCxn id="528" idx="1"/>
          </p:cNvCxnSpPr>
          <p:nvPr/>
        </p:nvCxnSpPr>
        <p:spPr>
          <a:xfrm flipH="1" rot="-5400000">
            <a:off x="5629576" y="1982226"/>
            <a:ext cx="513000" cy="1260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535" name="Google Shape;535;p71"/>
          <p:cNvSpPr/>
          <p:nvPr/>
        </p:nvSpPr>
        <p:spPr>
          <a:xfrm>
            <a:off x="6768244" y="3381840"/>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536" name="Google Shape;536;p71"/>
          <p:cNvCxnSpPr>
            <a:stCxn id="528" idx="2"/>
            <a:endCxn id="535" idx="0"/>
          </p:cNvCxnSpPr>
          <p:nvPr/>
        </p:nvCxnSpPr>
        <p:spPr>
          <a:xfrm>
            <a:off x="7344308" y="3111810"/>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537" name="Google Shape;537;p71"/>
          <p:cNvSpPr txBox="1"/>
          <p:nvPr/>
        </p:nvSpPr>
        <p:spPr>
          <a:xfrm>
            <a:off x="7812360" y="3489852"/>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Normalization?</a:t>
            </a:r>
            <a:endParaRPr sz="1200">
              <a:solidFill>
                <a:schemeClr val="dk2"/>
              </a:solidFill>
              <a:latin typeface="Calibri"/>
              <a:ea typeface="Calibri"/>
              <a:cs typeface="Calibri"/>
              <a:sym typeface="Calibri"/>
            </a:endParaRPr>
          </a:p>
        </p:txBody>
      </p:sp>
      <p:sp>
        <p:nvSpPr>
          <p:cNvPr id="538" name="Google Shape;538;p71"/>
          <p:cNvSpPr/>
          <p:nvPr/>
        </p:nvSpPr>
        <p:spPr>
          <a:xfrm>
            <a:off x="4427984" y="3381840"/>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Standardization</a:t>
            </a:r>
            <a:r>
              <a:rPr lang="en" sz="1200">
                <a:solidFill>
                  <a:schemeClr val="dk1"/>
                </a:solidFill>
                <a:latin typeface="Calibri"/>
                <a:ea typeface="Calibri"/>
                <a:cs typeface="Calibri"/>
                <a:sym typeface="Calibri"/>
              </a:rPr>
              <a:t> etc.</a:t>
            </a:r>
            <a:endParaRPr i="0" sz="1200" u="none" cap="none" strike="noStrike">
              <a:solidFill>
                <a:schemeClr val="dk2"/>
              </a:solidFill>
              <a:latin typeface="Calibri"/>
              <a:ea typeface="Calibri"/>
              <a:cs typeface="Calibri"/>
              <a:sym typeface="Calibri"/>
            </a:endParaRPr>
          </a:p>
        </p:txBody>
      </p:sp>
      <p:cxnSp>
        <p:nvCxnSpPr>
          <p:cNvPr id="539" name="Google Shape;539;p71"/>
          <p:cNvCxnSpPr>
            <a:stCxn id="535" idx="1"/>
            <a:endCxn id="538" idx="3"/>
          </p:cNvCxnSpPr>
          <p:nvPr/>
        </p:nvCxnSpPr>
        <p:spPr>
          <a:xfrm rot="10800000">
            <a:off x="6084244" y="3624867"/>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540" name="Google Shape;540;p71"/>
          <p:cNvSpPr txBox="1"/>
          <p:nvPr/>
        </p:nvSpPr>
        <p:spPr>
          <a:xfrm>
            <a:off x="5580112"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541" name="Google Shape;541;p71"/>
          <p:cNvSpPr txBox="1"/>
          <p:nvPr/>
        </p:nvSpPr>
        <p:spPr>
          <a:xfrm>
            <a:off x="5076056" y="235572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542" name="Google Shape;542;p71"/>
          <p:cNvSpPr txBox="1"/>
          <p:nvPr/>
        </p:nvSpPr>
        <p:spPr>
          <a:xfrm>
            <a:off x="6300192" y="343584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543" name="Google Shape;543;p71"/>
          <p:cNvSpPr txBox="1"/>
          <p:nvPr/>
        </p:nvSpPr>
        <p:spPr>
          <a:xfrm>
            <a:off x="7164288" y="3867894"/>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544" name="Google Shape;544;p71"/>
          <p:cNvSpPr/>
          <p:nvPr/>
        </p:nvSpPr>
        <p:spPr>
          <a:xfrm>
            <a:off x="3023828"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545" name="Google Shape;545;p71"/>
          <p:cNvSpPr txBox="1"/>
          <p:nvPr/>
        </p:nvSpPr>
        <p:spPr>
          <a:xfrm>
            <a:off x="2699792" y="2355726"/>
            <a:ext cx="18003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Class label available?</a:t>
            </a:r>
            <a:endParaRPr sz="1200">
              <a:solidFill>
                <a:schemeClr val="dk2"/>
              </a:solidFill>
              <a:latin typeface="Calibri"/>
              <a:ea typeface="Calibri"/>
              <a:cs typeface="Calibri"/>
              <a:sym typeface="Calibri"/>
            </a:endParaRPr>
          </a:p>
        </p:txBody>
      </p:sp>
      <p:cxnSp>
        <p:nvCxnSpPr>
          <p:cNvPr id="546" name="Google Shape;546;p71"/>
          <p:cNvCxnSpPr>
            <a:stCxn id="544" idx="3"/>
            <a:endCxn id="529" idx="1"/>
          </p:cNvCxnSpPr>
          <p:nvPr/>
        </p:nvCxnSpPr>
        <p:spPr>
          <a:xfrm>
            <a:off x="4175956" y="2112699"/>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547" name="Google Shape;547;p71"/>
          <p:cNvCxnSpPr>
            <a:stCxn id="526" idx="3"/>
            <a:endCxn id="544" idx="1"/>
          </p:cNvCxnSpPr>
          <p:nvPr/>
        </p:nvCxnSpPr>
        <p:spPr>
          <a:xfrm>
            <a:off x="2627784" y="2112699"/>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548" name="Google Shape;548;p71"/>
          <p:cNvSpPr txBox="1"/>
          <p:nvPr/>
        </p:nvSpPr>
        <p:spPr>
          <a:xfrm>
            <a:off x="3923928"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cxnSp>
        <p:nvCxnSpPr>
          <p:cNvPr id="549" name="Google Shape;549;p71"/>
          <p:cNvCxnSpPr>
            <a:stCxn id="544" idx="0"/>
            <a:endCxn id="550" idx="2"/>
          </p:cNvCxnSpPr>
          <p:nvPr/>
        </p:nvCxnSpPr>
        <p:spPr>
          <a:xfrm rot="10800000">
            <a:off x="3599892" y="1545672"/>
            <a:ext cx="0" cy="324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551" name="Google Shape;551;p71"/>
          <p:cNvSpPr txBox="1"/>
          <p:nvPr/>
        </p:nvSpPr>
        <p:spPr>
          <a:xfrm>
            <a:off x="3419872" y="165364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cxnSp>
        <p:nvCxnSpPr>
          <p:cNvPr id="552" name="Google Shape;552;p71"/>
          <p:cNvCxnSpPr>
            <a:stCxn id="550" idx="3"/>
            <a:endCxn id="529" idx="0"/>
          </p:cNvCxnSpPr>
          <p:nvPr/>
        </p:nvCxnSpPr>
        <p:spPr>
          <a:xfrm>
            <a:off x="4428076" y="1302672"/>
            <a:ext cx="828000" cy="567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553" name="Google Shape;553;p71"/>
          <p:cNvSpPr/>
          <p:nvPr/>
        </p:nvSpPr>
        <p:spPr>
          <a:xfrm>
            <a:off x="3405475" y="4299950"/>
            <a:ext cx="2304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554" name="Google Shape;554;p71"/>
          <p:cNvCxnSpPr>
            <a:stCxn id="538" idx="1"/>
            <a:endCxn id="553" idx="0"/>
          </p:cNvCxnSpPr>
          <p:nvPr/>
        </p:nvCxnSpPr>
        <p:spPr>
          <a:xfrm flipH="1">
            <a:off x="3520784" y="3624867"/>
            <a:ext cx="907200" cy="675000"/>
          </a:xfrm>
          <a:prstGeom prst="bentConnector2">
            <a:avLst/>
          </a:prstGeom>
          <a:solidFill>
            <a:schemeClr val="accent1"/>
          </a:solidFill>
          <a:ln cap="flat" cmpd="sng" w="9525">
            <a:solidFill>
              <a:schemeClr val="dk1"/>
            </a:solidFill>
            <a:prstDash val="solid"/>
            <a:round/>
            <a:headEnd len="sm" w="sm" type="none"/>
            <a:tailEnd len="med" w="med" type="stealth"/>
          </a:ln>
        </p:spPr>
      </p:cxnSp>
      <p:cxnSp>
        <p:nvCxnSpPr>
          <p:cNvPr id="555" name="Google Shape;555;p71"/>
          <p:cNvCxnSpPr>
            <a:stCxn id="535" idx="2"/>
            <a:endCxn id="553" idx="6"/>
          </p:cNvCxnSpPr>
          <p:nvPr/>
        </p:nvCxnSpPr>
        <p:spPr>
          <a:xfrm rot="5400000">
            <a:off x="5220158" y="2283744"/>
            <a:ext cx="540000" cy="3708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556" name="Google Shape;556;p7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71"/>
          <p:cNvSpPr/>
          <p:nvPr/>
        </p:nvSpPr>
        <p:spPr>
          <a:xfrm>
            <a:off x="2771800" y="105958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Data</a:t>
            </a:r>
            <a:r>
              <a:rPr i="0" lang="en" sz="1200" u="none" cap="none" strike="noStrike">
                <a:solidFill>
                  <a:schemeClr val="dk2"/>
                </a:solidFill>
                <a:latin typeface="Calibri"/>
                <a:ea typeface="Calibri"/>
                <a:cs typeface="Calibri"/>
                <a:sym typeface="Calibri"/>
              </a:rPr>
              <a:t> labeling</a:t>
            </a:r>
            <a:endParaRPr>
              <a:latin typeface="Calibri"/>
              <a:ea typeface="Calibri"/>
              <a:cs typeface="Calibri"/>
              <a:sym typeface="Calibri"/>
            </a:endParaRPr>
          </a:p>
        </p:txBody>
      </p:sp>
      <p:sp>
        <p:nvSpPr>
          <p:cNvPr id="558" name="Google Shape;558;p71"/>
          <p:cNvSpPr/>
          <p:nvPr/>
        </p:nvSpPr>
        <p:spPr>
          <a:xfrm>
            <a:off x="6529805" y="1869658"/>
            <a:ext cx="1656184" cy="486054"/>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Discreti</a:t>
            </a:r>
            <a:r>
              <a:rPr lang="en"/>
              <a:t>z</a:t>
            </a:r>
            <a:r>
              <a:rPr b="1" i="0" lang="en" sz="3600" u="none" cap="none" strike="noStrike">
                <a:solidFill>
                  <a:schemeClr val="dk2"/>
                </a:solidFill>
                <a:latin typeface="Calibri"/>
                <a:ea typeface="Calibri"/>
                <a:cs typeface="Calibri"/>
                <a:sym typeface="Calibri"/>
              </a:rPr>
              <a:t>ation</a:t>
            </a:r>
            <a:endParaRPr b="1" i="0" sz="3600" u="none" cap="none" strike="noStrike">
              <a:solidFill>
                <a:schemeClr val="dk2"/>
              </a:solidFill>
              <a:latin typeface="Calibri"/>
              <a:ea typeface="Calibri"/>
              <a:cs typeface="Calibri"/>
              <a:sym typeface="Calibri"/>
            </a:endParaRPr>
          </a:p>
        </p:txBody>
      </p:sp>
      <p:sp>
        <p:nvSpPr>
          <p:cNvPr id="565" name="Google Shape;565;p72"/>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lang="en"/>
              <a:t>Why?</a:t>
            </a:r>
            <a:endParaRPr/>
          </a:p>
          <a:p>
            <a:pPr indent="-317500" lvl="0" marL="457200" marR="0" rtl="0" algn="l">
              <a:spcBef>
                <a:spcPts val="0"/>
              </a:spcBef>
              <a:spcAft>
                <a:spcPts val="0"/>
              </a:spcAft>
              <a:buSzPts val="1400"/>
              <a:buChar char="●"/>
            </a:pPr>
            <a:r>
              <a:rPr lang="en"/>
              <a:t>Some classifiers want discrete features (e.g., simplest kinds of decision trees)</a:t>
            </a:r>
            <a:endParaRPr/>
          </a:p>
          <a:p>
            <a:pPr indent="-317500" lvl="0" marL="457200" marR="0" rtl="0" algn="l">
              <a:spcBef>
                <a:spcPts val="0"/>
              </a:spcBef>
              <a:spcAft>
                <a:spcPts val="0"/>
              </a:spcAft>
              <a:buSzPts val="1400"/>
              <a:buChar char="●"/>
            </a:pPr>
            <a:r>
              <a:rPr lang="en"/>
              <a:t>Discrete features let a linear classifier learn non-linear decision boundaries</a:t>
            </a:r>
            <a:endParaRPr/>
          </a:p>
          <a:p>
            <a:pPr indent="-317500" lvl="0" marL="457200" marR="0" rtl="0" algn="l">
              <a:spcBef>
                <a:spcPts val="0"/>
              </a:spcBef>
              <a:spcAft>
                <a:spcPts val="0"/>
              </a:spcAft>
              <a:buSzPts val="1400"/>
              <a:buChar char="●"/>
            </a:pPr>
            <a:r>
              <a:rPr lang="en"/>
              <a:t>Certain feature selection methods require discrete (or even binary) features</a:t>
            </a:r>
            <a:endParaRPr/>
          </a:p>
        </p:txBody>
      </p:sp>
      <p:sp>
        <p:nvSpPr>
          <p:cNvPr id="566" name="Google Shape;566;p7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Discreti</a:t>
            </a:r>
            <a:r>
              <a:rPr lang="en"/>
              <a:t>z</a:t>
            </a:r>
            <a:r>
              <a:rPr b="1" i="0" lang="en" sz="3600" u="none" cap="none" strike="noStrike">
                <a:solidFill>
                  <a:schemeClr val="dk2"/>
                </a:solidFill>
                <a:latin typeface="Calibri"/>
                <a:ea typeface="Calibri"/>
                <a:cs typeface="Calibri"/>
                <a:sym typeface="Calibri"/>
              </a:rPr>
              <a:t>ation</a:t>
            </a:r>
            <a:endParaRPr b="1" i="0" sz="3600" u="none" cap="none" strike="noStrike">
              <a:solidFill>
                <a:schemeClr val="dk2"/>
              </a:solidFill>
              <a:latin typeface="Calibri"/>
              <a:ea typeface="Calibri"/>
              <a:cs typeface="Calibri"/>
              <a:sym typeface="Calibri"/>
            </a:endParaRPr>
          </a:p>
        </p:txBody>
      </p:sp>
      <p:sp>
        <p:nvSpPr>
          <p:cNvPr id="573" name="Google Shape;573;p73"/>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Unsupervised</a:t>
            </a:r>
            <a:endParaRPr/>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Equal width</a:t>
            </a:r>
            <a:endParaRPr/>
          </a:p>
          <a:p>
            <a:pPr indent="-463550" lvl="1" marL="120015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Divide the range into a predefined number of bins (bad for skewed data, e.g., from a power law)</a:t>
            </a:r>
            <a:endParaRPr/>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Equal frequency</a:t>
            </a:r>
            <a:endParaRPr b="0" i="0" sz="2800" u="none" cap="none" strike="noStrike">
              <a:solidFill>
                <a:schemeClr val="dk1"/>
              </a:solidFill>
              <a:latin typeface="Calibri"/>
              <a:ea typeface="Calibri"/>
              <a:cs typeface="Calibri"/>
              <a:sym typeface="Calibri"/>
            </a:endParaRPr>
          </a:p>
          <a:p>
            <a:pPr indent="-463550" lvl="1" marL="120015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Divide the range into a predefined number of bins so that every interval contains the same number of values</a:t>
            </a:r>
            <a:endParaRPr/>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Clustering</a:t>
            </a:r>
            <a:endParaRPr b="0" i="0" sz="2800" u="none" cap="none" strike="noStrike">
              <a:solidFill>
                <a:schemeClr val="dk1"/>
              </a:solidFill>
              <a:latin typeface="Calibri"/>
              <a:ea typeface="Calibri"/>
              <a:cs typeface="Calibri"/>
              <a:sym typeface="Calibri"/>
            </a:endParaRPr>
          </a:p>
        </p:txBody>
      </p:sp>
      <p:sp>
        <p:nvSpPr>
          <p:cNvPr id="574" name="Google Shape;574;p7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75" name="Google Shape;575;p73"/>
          <p:cNvCxnSpPr/>
          <p:nvPr/>
        </p:nvCxnSpPr>
        <p:spPr>
          <a:xfrm>
            <a:off x="3372475" y="1892000"/>
            <a:ext cx="2787000" cy="0"/>
          </a:xfrm>
          <a:prstGeom prst="straightConnector1">
            <a:avLst/>
          </a:prstGeom>
          <a:noFill/>
          <a:ln cap="flat" cmpd="sng" w="19050">
            <a:solidFill>
              <a:schemeClr val="dk2"/>
            </a:solidFill>
            <a:prstDash val="solid"/>
            <a:round/>
            <a:headEnd len="med" w="med" type="none"/>
            <a:tailEnd len="med" w="med" type="none"/>
          </a:ln>
        </p:spPr>
      </p:cxnSp>
      <p:sp>
        <p:nvSpPr>
          <p:cNvPr id="576" name="Google Shape;576;p73"/>
          <p:cNvSpPr/>
          <p:nvPr/>
        </p:nvSpPr>
        <p:spPr>
          <a:xfrm>
            <a:off x="3480105" y="180959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3"/>
          <p:cNvSpPr/>
          <p:nvPr/>
        </p:nvSpPr>
        <p:spPr>
          <a:xfrm>
            <a:off x="3626842" y="180959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3"/>
          <p:cNvSpPr/>
          <p:nvPr/>
        </p:nvSpPr>
        <p:spPr>
          <a:xfrm>
            <a:off x="3984736" y="180959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3"/>
          <p:cNvSpPr/>
          <p:nvPr/>
        </p:nvSpPr>
        <p:spPr>
          <a:xfrm>
            <a:off x="4369335" y="180959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3"/>
          <p:cNvSpPr/>
          <p:nvPr/>
        </p:nvSpPr>
        <p:spPr>
          <a:xfrm>
            <a:off x="4505235" y="180959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3"/>
          <p:cNvSpPr/>
          <p:nvPr/>
        </p:nvSpPr>
        <p:spPr>
          <a:xfrm>
            <a:off x="6023580" y="182404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3"/>
          <p:cNvSpPr/>
          <p:nvPr/>
        </p:nvSpPr>
        <p:spPr>
          <a:xfrm>
            <a:off x="5837826" y="182404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3"/>
          <p:cNvSpPr/>
          <p:nvPr/>
        </p:nvSpPr>
        <p:spPr>
          <a:xfrm>
            <a:off x="3789136" y="180959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3"/>
          <p:cNvSpPr/>
          <p:nvPr/>
        </p:nvSpPr>
        <p:spPr>
          <a:xfrm>
            <a:off x="5696755" y="1824040"/>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73"/>
          <p:cNvCxnSpPr/>
          <p:nvPr/>
        </p:nvCxnSpPr>
        <p:spPr>
          <a:xfrm>
            <a:off x="3372475" y="3170406"/>
            <a:ext cx="2787000" cy="0"/>
          </a:xfrm>
          <a:prstGeom prst="straightConnector1">
            <a:avLst/>
          </a:prstGeom>
          <a:noFill/>
          <a:ln cap="flat" cmpd="sng" w="19050">
            <a:solidFill>
              <a:schemeClr val="dk2"/>
            </a:solidFill>
            <a:prstDash val="solid"/>
            <a:round/>
            <a:headEnd len="med" w="med" type="none"/>
            <a:tailEnd len="med" w="med" type="none"/>
          </a:ln>
        </p:spPr>
      </p:cxnSp>
      <p:sp>
        <p:nvSpPr>
          <p:cNvPr id="586" name="Google Shape;586;p73"/>
          <p:cNvSpPr/>
          <p:nvPr/>
        </p:nvSpPr>
        <p:spPr>
          <a:xfrm>
            <a:off x="3480105" y="30879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3"/>
          <p:cNvSpPr/>
          <p:nvPr/>
        </p:nvSpPr>
        <p:spPr>
          <a:xfrm>
            <a:off x="3626842" y="30879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3"/>
          <p:cNvSpPr/>
          <p:nvPr/>
        </p:nvSpPr>
        <p:spPr>
          <a:xfrm>
            <a:off x="3984736" y="30879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3"/>
          <p:cNvSpPr/>
          <p:nvPr/>
        </p:nvSpPr>
        <p:spPr>
          <a:xfrm>
            <a:off x="4369335" y="30879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3"/>
          <p:cNvSpPr/>
          <p:nvPr/>
        </p:nvSpPr>
        <p:spPr>
          <a:xfrm>
            <a:off x="4505235" y="30879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3"/>
          <p:cNvSpPr/>
          <p:nvPr/>
        </p:nvSpPr>
        <p:spPr>
          <a:xfrm>
            <a:off x="6023580" y="310244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3"/>
          <p:cNvSpPr/>
          <p:nvPr/>
        </p:nvSpPr>
        <p:spPr>
          <a:xfrm>
            <a:off x="5837826" y="310244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3"/>
          <p:cNvSpPr/>
          <p:nvPr/>
        </p:nvSpPr>
        <p:spPr>
          <a:xfrm>
            <a:off x="3789136" y="30879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3"/>
          <p:cNvSpPr/>
          <p:nvPr/>
        </p:nvSpPr>
        <p:spPr>
          <a:xfrm>
            <a:off x="5696755" y="310244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73"/>
          <p:cNvCxnSpPr/>
          <p:nvPr/>
        </p:nvCxnSpPr>
        <p:spPr>
          <a:xfrm>
            <a:off x="3372475" y="4465806"/>
            <a:ext cx="2787000" cy="0"/>
          </a:xfrm>
          <a:prstGeom prst="straightConnector1">
            <a:avLst/>
          </a:prstGeom>
          <a:noFill/>
          <a:ln cap="flat" cmpd="sng" w="19050">
            <a:solidFill>
              <a:schemeClr val="dk2"/>
            </a:solidFill>
            <a:prstDash val="solid"/>
            <a:round/>
            <a:headEnd len="med" w="med" type="none"/>
            <a:tailEnd len="med" w="med" type="none"/>
          </a:ln>
        </p:spPr>
      </p:cxnSp>
      <p:sp>
        <p:nvSpPr>
          <p:cNvPr id="596" name="Google Shape;596;p73"/>
          <p:cNvSpPr/>
          <p:nvPr/>
        </p:nvSpPr>
        <p:spPr>
          <a:xfrm>
            <a:off x="3480105" y="43833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3"/>
          <p:cNvSpPr/>
          <p:nvPr/>
        </p:nvSpPr>
        <p:spPr>
          <a:xfrm>
            <a:off x="3626842" y="43833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3"/>
          <p:cNvSpPr/>
          <p:nvPr/>
        </p:nvSpPr>
        <p:spPr>
          <a:xfrm>
            <a:off x="3984736" y="43833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3"/>
          <p:cNvSpPr/>
          <p:nvPr/>
        </p:nvSpPr>
        <p:spPr>
          <a:xfrm>
            <a:off x="4369335" y="43833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3"/>
          <p:cNvSpPr/>
          <p:nvPr/>
        </p:nvSpPr>
        <p:spPr>
          <a:xfrm>
            <a:off x="4505235" y="43833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3"/>
          <p:cNvSpPr/>
          <p:nvPr/>
        </p:nvSpPr>
        <p:spPr>
          <a:xfrm>
            <a:off x="6023580" y="439784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3"/>
          <p:cNvSpPr/>
          <p:nvPr/>
        </p:nvSpPr>
        <p:spPr>
          <a:xfrm>
            <a:off x="5837826" y="439784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3"/>
          <p:cNvSpPr/>
          <p:nvPr/>
        </p:nvSpPr>
        <p:spPr>
          <a:xfrm>
            <a:off x="3789136" y="438339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3"/>
          <p:cNvSpPr/>
          <p:nvPr/>
        </p:nvSpPr>
        <p:spPr>
          <a:xfrm>
            <a:off x="5696755" y="4397846"/>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73"/>
          <p:cNvCxnSpPr/>
          <p:nvPr/>
        </p:nvCxnSpPr>
        <p:spPr>
          <a:xfrm>
            <a:off x="4326628" y="170474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06" name="Google Shape;606;p73"/>
          <p:cNvCxnSpPr/>
          <p:nvPr/>
        </p:nvCxnSpPr>
        <p:spPr>
          <a:xfrm>
            <a:off x="5263792" y="170474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07" name="Google Shape;607;p73"/>
          <p:cNvCxnSpPr/>
          <p:nvPr/>
        </p:nvCxnSpPr>
        <p:spPr>
          <a:xfrm>
            <a:off x="3963534" y="300609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08" name="Google Shape;608;p73"/>
          <p:cNvCxnSpPr/>
          <p:nvPr/>
        </p:nvCxnSpPr>
        <p:spPr>
          <a:xfrm>
            <a:off x="5192217" y="3006097"/>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09" name="Google Shape;609;p73"/>
          <p:cNvCxnSpPr/>
          <p:nvPr/>
        </p:nvCxnSpPr>
        <p:spPr>
          <a:xfrm>
            <a:off x="4223017" y="4278547"/>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10" name="Google Shape;610;p73"/>
          <p:cNvCxnSpPr/>
          <p:nvPr/>
        </p:nvCxnSpPr>
        <p:spPr>
          <a:xfrm>
            <a:off x="5192217" y="4319197"/>
            <a:ext cx="0" cy="345600"/>
          </a:xfrm>
          <a:prstGeom prst="straightConnector1">
            <a:avLst/>
          </a:prstGeom>
          <a:noFill/>
          <a:ln cap="flat" cmpd="sng" w="38100">
            <a:solidFill>
              <a:srgbClr val="4A86E8"/>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cxnSp>
        <p:nvCxnSpPr>
          <p:cNvPr id="616" name="Google Shape;616;p74"/>
          <p:cNvCxnSpPr/>
          <p:nvPr/>
        </p:nvCxnSpPr>
        <p:spPr>
          <a:xfrm>
            <a:off x="7222228"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17" name="Google Shape;617;p74"/>
          <p:cNvCxnSpPr/>
          <p:nvPr/>
        </p:nvCxnSpPr>
        <p:spPr>
          <a:xfrm>
            <a:off x="8159392"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18" name="Google Shape;618;p74"/>
          <p:cNvCxnSpPr/>
          <p:nvPr/>
        </p:nvCxnSpPr>
        <p:spPr>
          <a:xfrm>
            <a:off x="6518456"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19" name="Google Shape;619;p74"/>
          <p:cNvCxnSpPr/>
          <p:nvPr/>
        </p:nvCxnSpPr>
        <p:spPr>
          <a:xfrm>
            <a:off x="6670856"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20" name="Google Shape;620;p74"/>
          <p:cNvCxnSpPr/>
          <p:nvPr/>
        </p:nvCxnSpPr>
        <p:spPr>
          <a:xfrm>
            <a:off x="6857522"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21" name="Google Shape;621;p74"/>
          <p:cNvCxnSpPr/>
          <p:nvPr/>
        </p:nvCxnSpPr>
        <p:spPr>
          <a:xfrm>
            <a:off x="7402903"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22" name="Google Shape;622;p74"/>
          <p:cNvCxnSpPr/>
          <p:nvPr/>
        </p:nvCxnSpPr>
        <p:spPr>
          <a:xfrm>
            <a:off x="8726578" y="1292111"/>
            <a:ext cx="0" cy="345600"/>
          </a:xfrm>
          <a:prstGeom prst="straightConnector1">
            <a:avLst/>
          </a:prstGeom>
          <a:noFill/>
          <a:ln cap="flat" cmpd="sng" w="38100">
            <a:solidFill>
              <a:srgbClr val="4A86E8"/>
            </a:solidFill>
            <a:prstDash val="solid"/>
            <a:round/>
            <a:headEnd len="med" w="med" type="none"/>
            <a:tailEnd len="med" w="med" type="none"/>
          </a:ln>
        </p:spPr>
      </p:cxnSp>
      <p:cxnSp>
        <p:nvCxnSpPr>
          <p:cNvPr id="623" name="Google Shape;623;p74"/>
          <p:cNvCxnSpPr/>
          <p:nvPr/>
        </p:nvCxnSpPr>
        <p:spPr>
          <a:xfrm>
            <a:off x="8896950" y="1292111"/>
            <a:ext cx="0" cy="345600"/>
          </a:xfrm>
          <a:prstGeom prst="straightConnector1">
            <a:avLst/>
          </a:prstGeom>
          <a:noFill/>
          <a:ln cap="flat" cmpd="sng" w="38100">
            <a:solidFill>
              <a:srgbClr val="4A86E8"/>
            </a:solidFill>
            <a:prstDash val="solid"/>
            <a:round/>
            <a:headEnd len="med" w="med" type="none"/>
            <a:tailEnd len="med" w="med" type="none"/>
          </a:ln>
        </p:spPr>
      </p:cxnSp>
      <p:sp>
        <p:nvSpPr>
          <p:cNvPr id="624" name="Google Shape;624;p7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Discreti</a:t>
            </a:r>
            <a:r>
              <a:rPr lang="en"/>
              <a:t>z</a:t>
            </a:r>
            <a:r>
              <a:rPr b="1" i="0" lang="en" sz="3600" u="none" cap="none" strike="noStrike">
                <a:solidFill>
                  <a:schemeClr val="dk2"/>
                </a:solidFill>
                <a:latin typeface="Calibri"/>
                <a:ea typeface="Calibri"/>
                <a:cs typeface="Calibri"/>
                <a:sym typeface="Calibri"/>
              </a:rPr>
              <a:t>ation</a:t>
            </a:r>
            <a:endParaRPr b="1" i="0" sz="3600" u="none" cap="none" strike="noStrike">
              <a:solidFill>
                <a:schemeClr val="dk2"/>
              </a:solidFill>
              <a:latin typeface="Calibri"/>
              <a:ea typeface="Calibri"/>
              <a:cs typeface="Calibri"/>
              <a:sym typeface="Calibri"/>
            </a:endParaRPr>
          </a:p>
        </p:txBody>
      </p:sp>
      <p:sp>
        <p:nvSpPr>
          <p:cNvPr id="625" name="Google Shape;625;p74"/>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Supervised</a:t>
            </a:r>
            <a:endParaRPr/>
          </a:p>
          <a:p>
            <a:pPr indent="-457200" lvl="0" marL="457200" marR="0" rtl="0" algn="l">
              <a:spcBef>
                <a:spcPts val="560"/>
              </a:spcBef>
              <a:spcAft>
                <a:spcPts val="0"/>
              </a:spcAft>
              <a:buClr>
                <a:schemeClr val="dk1"/>
              </a:buClr>
              <a:buSzPts val="2800"/>
              <a:buFont typeface="Merriweather Sans"/>
              <a:buChar char="-"/>
            </a:pPr>
            <a:r>
              <a:rPr lang="en" sz="2800"/>
              <a:t>Start with </a:t>
            </a:r>
            <a:r>
              <a:rPr lang="en" sz="2800">
                <a:solidFill>
                  <a:srgbClr val="4A86E8"/>
                </a:solidFill>
              </a:rPr>
              <a:t>very fine-grained</a:t>
            </a:r>
            <a:r>
              <a:rPr lang="en" sz="2800"/>
              <a:t> discretization</a:t>
            </a:r>
            <a:endParaRPr sz="2800"/>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Test the hypothesis that membership in two adjacent intervals of a feature </a:t>
            </a:r>
            <a:r>
              <a:rPr lang="en" sz="2800"/>
              <a:t>is</a:t>
            </a:r>
            <a:r>
              <a:rPr b="0" i="0" lang="en" sz="2800" u="none" cap="none" strike="noStrike">
                <a:solidFill>
                  <a:schemeClr val="dk1"/>
                </a:solidFill>
                <a:latin typeface="Calibri"/>
                <a:ea typeface="Calibri"/>
                <a:cs typeface="Calibri"/>
                <a:sym typeface="Calibri"/>
              </a:rPr>
              <a:t> independent of the class </a:t>
            </a:r>
            <a:endParaRPr/>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If they are independent, they should be merged</a:t>
            </a:r>
            <a:endParaRPr b="0" i="0" sz="2800" u="none" cap="none" strike="noStrike">
              <a:solidFill>
                <a:schemeClr val="dk1"/>
              </a:solidFill>
              <a:latin typeface="Calibri"/>
              <a:ea typeface="Calibri"/>
              <a:cs typeface="Calibri"/>
              <a:sym typeface="Calibri"/>
            </a:endParaRPr>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Otherwise they should remain separate</a:t>
            </a:r>
            <a:endParaRPr/>
          </a:p>
          <a:p>
            <a:pPr indent="-457200" lvl="0" marL="45720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Independence test: χ</a:t>
            </a:r>
            <a:r>
              <a:rPr b="0" baseline="30000" i="0" lang="en" sz="2800" u="none" cap="none" strike="noStrike">
                <a:solidFill>
                  <a:schemeClr val="dk1"/>
                </a:solidFill>
                <a:latin typeface="Calibri"/>
                <a:ea typeface="Calibri"/>
                <a:cs typeface="Calibri"/>
                <a:sym typeface="Calibri"/>
              </a:rPr>
              <a:t>2</a:t>
            </a:r>
            <a:r>
              <a:rPr b="0" i="0" lang="en" sz="2800" u="none" cap="none" strike="noStrike">
                <a:solidFill>
                  <a:schemeClr val="dk1"/>
                </a:solidFill>
                <a:latin typeface="Calibri"/>
                <a:ea typeface="Calibri"/>
                <a:cs typeface="Calibri"/>
                <a:sym typeface="Calibri"/>
              </a:rPr>
              <a:t> </a:t>
            </a:r>
            <a:r>
              <a:rPr lang="en" sz="2800"/>
              <a:t>test (“chi-squared test”) </a:t>
            </a:r>
            <a:r>
              <a:rPr lang="en" sz="1400"/>
              <a:t>[</a:t>
            </a:r>
            <a:r>
              <a:rPr lang="en" sz="1400" u="sng">
                <a:solidFill>
                  <a:srgbClr val="4A86E8"/>
                </a:solidFill>
                <a:hlinkClick r:id="rId3">
                  <a:extLst>
                    <a:ext uri="{A12FA001-AC4F-418D-AE19-62706E023703}">
                      <ahyp:hlinkClr val="tx"/>
                    </a:ext>
                  </a:extLst>
                </a:hlinkClick>
              </a:rPr>
              <a:t>example</a:t>
            </a:r>
            <a:r>
              <a:rPr lang="en" sz="1400"/>
              <a:t>]</a:t>
            </a:r>
            <a:endParaRPr sz="1400"/>
          </a:p>
          <a:p>
            <a:pPr indent="-457200" lvl="0" marL="457200" marR="0" rtl="0" algn="l">
              <a:spcBef>
                <a:spcPts val="560"/>
              </a:spcBef>
              <a:spcAft>
                <a:spcPts val="0"/>
              </a:spcAft>
              <a:buClr>
                <a:schemeClr val="dk1"/>
              </a:buClr>
              <a:buSzPts val="2800"/>
              <a:buFont typeface="Merriweather Sans"/>
              <a:buChar char="-"/>
            </a:pPr>
            <a:r>
              <a:rPr lang="en" sz="2800"/>
              <a:t>Continue recursively</a:t>
            </a:r>
            <a:endParaRPr sz="2800"/>
          </a:p>
          <a:p>
            <a:pPr indent="-304800" lvl="2" marL="1600200" marR="0" rtl="0" algn="l">
              <a:spcBef>
                <a:spcPts val="480"/>
              </a:spcBef>
              <a:spcAft>
                <a:spcPts val="0"/>
              </a:spcAft>
              <a:buClr>
                <a:schemeClr val="dk1"/>
              </a:buClr>
              <a:buSzPts val="2400"/>
              <a:buFont typeface="Merriweather Sans"/>
              <a:buNone/>
            </a:pPr>
            <a:r>
              <a:t/>
            </a:r>
            <a:endParaRPr b="0" i="0" sz="2400" u="none" cap="none" strike="noStrike">
              <a:solidFill>
                <a:schemeClr val="dk1"/>
              </a:solidFill>
              <a:latin typeface="Calibri"/>
              <a:ea typeface="Calibri"/>
              <a:cs typeface="Calibri"/>
              <a:sym typeface="Calibri"/>
            </a:endParaRPr>
          </a:p>
        </p:txBody>
      </p:sp>
      <p:sp>
        <p:nvSpPr>
          <p:cNvPr id="626" name="Google Shape;626;p7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627" name="Google Shape;627;p74"/>
          <p:cNvCxnSpPr/>
          <p:nvPr/>
        </p:nvCxnSpPr>
        <p:spPr>
          <a:xfrm>
            <a:off x="6268075" y="1479370"/>
            <a:ext cx="2787000" cy="0"/>
          </a:xfrm>
          <a:prstGeom prst="straightConnector1">
            <a:avLst/>
          </a:prstGeom>
          <a:noFill/>
          <a:ln cap="flat" cmpd="sng" w="19050">
            <a:solidFill>
              <a:schemeClr val="dk2"/>
            </a:solidFill>
            <a:prstDash val="solid"/>
            <a:round/>
            <a:headEnd len="med" w="med" type="none"/>
            <a:tailEnd len="med" w="med" type="none"/>
          </a:ln>
        </p:spPr>
      </p:cxnSp>
      <p:sp>
        <p:nvSpPr>
          <p:cNvPr id="628" name="Google Shape;628;p74"/>
          <p:cNvSpPr/>
          <p:nvPr/>
        </p:nvSpPr>
        <p:spPr>
          <a:xfrm>
            <a:off x="6375705" y="1396959"/>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4"/>
          <p:cNvSpPr/>
          <p:nvPr/>
        </p:nvSpPr>
        <p:spPr>
          <a:xfrm>
            <a:off x="6522442" y="1396959"/>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4"/>
          <p:cNvSpPr/>
          <p:nvPr/>
        </p:nvSpPr>
        <p:spPr>
          <a:xfrm>
            <a:off x="6880336" y="1396959"/>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4"/>
          <p:cNvSpPr/>
          <p:nvPr/>
        </p:nvSpPr>
        <p:spPr>
          <a:xfrm>
            <a:off x="7264935" y="1396959"/>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4"/>
          <p:cNvSpPr/>
          <p:nvPr/>
        </p:nvSpPr>
        <p:spPr>
          <a:xfrm>
            <a:off x="7400835" y="1396959"/>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4"/>
          <p:cNvSpPr/>
          <p:nvPr/>
        </p:nvSpPr>
        <p:spPr>
          <a:xfrm>
            <a:off x="8919180" y="1411409"/>
            <a:ext cx="135900" cy="1359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4"/>
          <p:cNvSpPr/>
          <p:nvPr/>
        </p:nvSpPr>
        <p:spPr>
          <a:xfrm>
            <a:off x="8733426" y="1411409"/>
            <a:ext cx="135900" cy="1359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4"/>
          <p:cNvSpPr/>
          <p:nvPr/>
        </p:nvSpPr>
        <p:spPr>
          <a:xfrm>
            <a:off x="6684736" y="1396959"/>
            <a:ext cx="13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4"/>
          <p:cNvSpPr/>
          <p:nvPr/>
        </p:nvSpPr>
        <p:spPr>
          <a:xfrm>
            <a:off x="8592355" y="1411409"/>
            <a:ext cx="135900" cy="1359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5"/>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Data collection</a:t>
            </a:r>
            <a:endParaRPr b="1" i="0" sz="3600" u="none" cap="none" strike="noStrike">
              <a:solidFill>
                <a:schemeClr val="dk2"/>
              </a:solidFill>
              <a:latin typeface="Calibri"/>
              <a:ea typeface="Calibri"/>
              <a:cs typeface="Calibri"/>
              <a:sym typeface="Calibri"/>
            </a:endParaRPr>
          </a:p>
        </p:txBody>
      </p:sp>
      <p:sp>
        <p:nvSpPr>
          <p:cNvPr id="643" name="Google Shape;643;p75"/>
          <p:cNvSpPr/>
          <p:nvPr/>
        </p:nvSpPr>
        <p:spPr>
          <a:xfrm>
            <a:off x="237125" y="2004675"/>
            <a:ext cx="2304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644" name="Google Shape;644;p75"/>
          <p:cNvSpPr/>
          <p:nvPr/>
        </p:nvSpPr>
        <p:spPr>
          <a:xfrm>
            <a:off x="971600"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Identification of features</a:t>
            </a:r>
            <a:endParaRPr>
              <a:latin typeface="Calibri"/>
              <a:ea typeface="Calibri"/>
              <a:cs typeface="Calibri"/>
              <a:sym typeface="Calibri"/>
            </a:endParaRPr>
          </a:p>
        </p:txBody>
      </p:sp>
      <p:cxnSp>
        <p:nvCxnSpPr>
          <p:cNvPr id="645" name="Google Shape;645;p75"/>
          <p:cNvCxnSpPr>
            <a:stCxn id="643" idx="6"/>
            <a:endCxn id="644" idx="1"/>
          </p:cNvCxnSpPr>
          <p:nvPr/>
        </p:nvCxnSpPr>
        <p:spPr>
          <a:xfrm>
            <a:off x="467525" y="2112675"/>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46" name="Google Shape;646;p75"/>
          <p:cNvSpPr/>
          <p:nvPr/>
        </p:nvSpPr>
        <p:spPr>
          <a:xfrm>
            <a:off x="6516216" y="2625756"/>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Removing irrelevant features</a:t>
            </a:r>
            <a:endParaRPr>
              <a:latin typeface="Calibri"/>
              <a:ea typeface="Calibri"/>
              <a:cs typeface="Calibri"/>
              <a:sym typeface="Calibri"/>
            </a:endParaRPr>
          </a:p>
        </p:txBody>
      </p:sp>
      <p:sp>
        <p:nvSpPr>
          <p:cNvPr id="647" name="Google Shape;647;p75"/>
          <p:cNvSpPr/>
          <p:nvPr/>
        </p:nvSpPr>
        <p:spPr>
          <a:xfrm>
            <a:off x="4680012"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648" name="Google Shape;648;p75"/>
          <p:cNvSpPr/>
          <p:nvPr/>
        </p:nvSpPr>
        <p:spPr>
          <a:xfrm>
            <a:off x="6516216"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100">
                <a:solidFill>
                  <a:schemeClr val="dk2"/>
                </a:solidFill>
                <a:latin typeface="Calibri"/>
                <a:ea typeface="Calibri"/>
                <a:cs typeface="Calibri"/>
                <a:sym typeface="Calibri"/>
              </a:rPr>
              <a:t>Unsupervised/ supervised discretization</a:t>
            </a:r>
            <a:endParaRPr i="0" sz="1100" u="none" cap="none" strike="noStrike">
              <a:solidFill>
                <a:schemeClr val="dk2"/>
              </a:solidFill>
              <a:latin typeface="Calibri"/>
              <a:ea typeface="Calibri"/>
              <a:cs typeface="Calibri"/>
              <a:sym typeface="Calibri"/>
            </a:endParaRPr>
          </a:p>
        </p:txBody>
      </p:sp>
      <p:cxnSp>
        <p:nvCxnSpPr>
          <p:cNvPr id="649" name="Google Shape;649;p75"/>
          <p:cNvCxnSpPr>
            <a:stCxn id="647" idx="3"/>
            <a:endCxn id="648" idx="1"/>
          </p:cNvCxnSpPr>
          <p:nvPr/>
        </p:nvCxnSpPr>
        <p:spPr>
          <a:xfrm>
            <a:off x="5832140" y="2112699"/>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50" name="Google Shape;650;p75"/>
          <p:cNvSpPr txBox="1"/>
          <p:nvPr/>
        </p:nvSpPr>
        <p:spPr>
          <a:xfrm>
            <a:off x="5148064" y="1545636"/>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Discretization?</a:t>
            </a:r>
            <a:endParaRPr sz="1200">
              <a:solidFill>
                <a:schemeClr val="dk2"/>
              </a:solidFill>
              <a:latin typeface="Calibri"/>
              <a:ea typeface="Calibri"/>
              <a:cs typeface="Calibri"/>
              <a:sym typeface="Calibri"/>
            </a:endParaRPr>
          </a:p>
        </p:txBody>
      </p:sp>
      <p:cxnSp>
        <p:nvCxnSpPr>
          <p:cNvPr id="651" name="Google Shape;651;p75"/>
          <p:cNvCxnSpPr>
            <a:stCxn id="648" idx="2"/>
            <a:endCxn id="646" idx="0"/>
          </p:cNvCxnSpPr>
          <p:nvPr/>
        </p:nvCxnSpPr>
        <p:spPr>
          <a:xfrm>
            <a:off x="7344308" y="2355726"/>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652" name="Google Shape;652;p75"/>
          <p:cNvCxnSpPr>
            <a:stCxn id="647" idx="2"/>
            <a:endCxn id="646" idx="1"/>
          </p:cNvCxnSpPr>
          <p:nvPr/>
        </p:nvCxnSpPr>
        <p:spPr>
          <a:xfrm flipH="1" rot="-5400000">
            <a:off x="5629576" y="1982226"/>
            <a:ext cx="513000" cy="1260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653" name="Google Shape;653;p75"/>
          <p:cNvSpPr/>
          <p:nvPr/>
        </p:nvSpPr>
        <p:spPr>
          <a:xfrm>
            <a:off x="6768244" y="3381840"/>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654" name="Google Shape;654;p75"/>
          <p:cNvCxnSpPr>
            <a:stCxn id="646" idx="2"/>
            <a:endCxn id="653" idx="0"/>
          </p:cNvCxnSpPr>
          <p:nvPr/>
        </p:nvCxnSpPr>
        <p:spPr>
          <a:xfrm>
            <a:off x="7344308" y="3111810"/>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55" name="Google Shape;655;p75"/>
          <p:cNvSpPr txBox="1"/>
          <p:nvPr/>
        </p:nvSpPr>
        <p:spPr>
          <a:xfrm>
            <a:off x="7812360" y="3489852"/>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Normalization?</a:t>
            </a:r>
            <a:endParaRPr sz="1200">
              <a:solidFill>
                <a:schemeClr val="dk2"/>
              </a:solidFill>
              <a:latin typeface="Calibri"/>
              <a:ea typeface="Calibri"/>
              <a:cs typeface="Calibri"/>
              <a:sym typeface="Calibri"/>
            </a:endParaRPr>
          </a:p>
        </p:txBody>
      </p:sp>
      <p:sp>
        <p:nvSpPr>
          <p:cNvPr id="656" name="Google Shape;656;p75"/>
          <p:cNvSpPr/>
          <p:nvPr/>
        </p:nvSpPr>
        <p:spPr>
          <a:xfrm>
            <a:off x="4427984" y="3381840"/>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Standardization</a:t>
            </a:r>
            <a:r>
              <a:rPr lang="en" sz="1200">
                <a:solidFill>
                  <a:schemeClr val="dk1"/>
                </a:solidFill>
                <a:latin typeface="Calibri"/>
                <a:ea typeface="Calibri"/>
                <a:cs typeface="Calibri"/>
                <a:sym typeface="Calibri"/>
              </a:rPr>
              <a:t> etc.</a:t>
            </a:r>
            <a:endParaRPr i="0" sz="1200" u="none" cap="none" strike="noStrike">
              <a:solidFill>
                <a:schemeClr val="dk2"/>
              </a:solidFill>
              <a:latin typeface="Calibri"/>
              <a:ea typeface="Calibri"/>
              <a:cs typeface="Calibri"/>
              <a:sym typeface="Calibri"/>
            </a:endParaRPr>
          </a:p>
        </p:txBody>
      </p:sp>
      <p:cxnSp>
        <p:nvCxnSpPr>
          <p:cNvPr id="657" name="Google Shape;657;p75"/>
          <p:cNvCxnSpPr>
            <a:stCxn id="653" idx="1"/>
            <a:endCxn id="656" idx="3"/>
          </p:cNvCxnSpPr>
          <p:nvPr/>
        </p:nvCxnSpPr>
        <p:spPr>
          <a:xfrm rot="10800000">
            <a:off x="6084244" y="3624867"/>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58" name="Google Shape;658;p75"/>
          <p:cNvSpPr txBox="1"/>
          <p:nvPr/>
        </p:nvSpPr>
        <p:spPr>
          <a:xfrm>
            <a:off x="5580112"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659" name="Google Shape;659;p75"/>
          <p:cNvSpPr txBox="1"/>
          <p:nvPr/>
        </p:nvSpPr>
        <p:spPr>
          <a:xfrm>
            <a:off x="5076056" y="235572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660" name="Google Shape;660;p75"/>
          <p:cNvSpPr txBox="1"/>
          <p:nvPr/>
        </p:nvSpPr>
        <p:spPr>
          <a:xfrm>
            <a:off x="6300192" y="343584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661" name="Google Shape;661;p75"/>
          <p:cNvSpPr txBox="1"/>
          <p:nvPr/>
        </p:nvSpPr>
        <p:spPr>
          <a:xfrm>
            <a:off x="7164288" y="3867894"/>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662" name="Google Shape;662;p75"/>
          <p:cNvSpPr/>
          <p:nvPr/>
        </p:nvSpPr>
        <p:spPr>
          <a:xfrm>
            <a:off x="3023828"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663" name="Google Shape;663;p75"/>
          <p:cNvSpPr txBox="1"/>
          <p:nvPr/>
        </p:nvSpPr>
        <p:spPr>
          <a:xfrm>
            <a:off x="2699792" y="2355726"/>
            <a:ext cx="18003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Class label available?</a:t>
            </a:r>
            <a:endParaRPr sz="1200">
              <a:solidFill>
                <a:schemeClr val="dk2"/>
              </a:solidFill>
              <a:latin typeface="Calibri"/>
              <a:ea typeface="Calibri"/>
              <a:cs typeface="Calibri"/>
              <a:sym typeface="Calibri"/>
            </a:endParaRPr>
          </a:p>
        </p:txBody>
      </p:sp>
      <p:cxnSp>
        <p:nvCxnSpPr>
          <p:cNvPr id="664" name="Google Shape;664;p75"/>
          <p:cNvCxnSpPr>
            <a:stCxn id="662" idx="3"/>
            <a:endCxn id="647" idx="1"/>
          </p:cNvCxnSpPr>
          <p:nvPr/>
        </p:nvCxnSpPr>
        <p:spPr>
          <a:xfrm>
            <a:off x="4175956" y="2112699"/>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665" name="Google Shape;665;p75"/>
          <p:cNvCxnSpPr>
            <a:stCxn id="644" idx="3"/>
            <a:endCxn id="662" idx="1"/>
          </p:cNvCxnSpPr>
          <p:nvPr/>
        </p:nvCxnSpPr>
        <p:spPr>
          <a:xfrm>
            <a:off x="2627784" y="2112699"/>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66" name="Google Shape;666;p75"/>
          <p:cNvSpPr txBox="1"/>
          <p:nvPr/>
        </p:nvSpPr>
        <p:spPr>
          <a:xfrm>
            <a:off x="3923928"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cxnSp>
        <p:nvCxnSpPr>
          <p:cNvPr id="667" name="Google Shape;667;p75"/>
          <p:cNvCxnSpPr>
            <a:stCxn id="662" idx="0"/>
            <a:endCxn id="668" idx="2"/>
          </p:cNvCxnSpPr>
          <p:nvPr/>
        </p:nvCxnSpPr>
        <p:spPr>
          <a:xfrm rot="10800000">
            <a:off x="3599892" y="1545672"/>
            <a:ext cx="0" cy="324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69" name="Google Shape;669;p75"/>
          <p:cNvSpPr txBox="1"/>
          <p:nvPr/>
        </p:nvSpPr>
        <p:spPr>
          <a:xfrm>
            <a:off x="3419872" y="165364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cxnSp>
        <p:nvCxnSpPr>
          <p:cNvPr id="670" name="Google Shape;670;p75"/>
          <p:cNvCxnSpPr>
            <a:stCxn id="668" idx="3"/>
            <a:endCxn id="647" idx="0"/>
          </p:cNvCxnSpPr>
          <p:nvPr/>
        </p:nvCxnSpPr>
        <p:spPr>
          <a:xfrm>
            <a:off x="4428076" y="1302672"/>
            <a:ext cx="828000" cy="567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671" name="Google Shape;671;p75"/>
          <p:cNvSpPr/>
          <p:nvPr/>
        </p:nvSpPr>
        <p:spPr>
          <a:xfrm>
            <a:off x="3405475" y="4299950"/>
            <a:ext cx="2304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672" name="Google Shape;672;p75"/>
          <p:cNvCxnSpPr>
            <a:stCxn id="656" idx="1"/>
            <a:endCxn id="671" idx="0"/>
          </p:cNvCxnSpPr>
          <p:nvPr/>
        </p:nvCxnSpPr>
        <p:spPr>
          <a:xfrm flipH="1">
            <a:off x="3520784" y="3624867"/>
            <a:ext cx="907200" cy="675000"/>
          </a:xfrm>
          <a:prstGeom prst="bentConnector2">
            <a:avLst/>
          </a:prstGeom>
          <a:solidFill>
            <a:schemeClr val="accent1"/>
          </a:solidFill>
          <a:ln cap="flat" cmpd="sng" w="9525">
            <a:solidFill>
              <a:schemeClr val="dk1"/>
            </a:solidFill>
            <a:prstDash val="solid"/>
            <a:round/>
            <a:headEnd len="sm" w="sm" type="none"/>
            <a:tailEnd len="med" w="med" type="stealth"/>
          </a:ln>
        </p:spPr>
      </p:cxnSp>
      <p:cxnSp>
        <p:nvCxnSpPr>
          <p:cNvPr id="673" name="Google Shape;673;p75"/>
          <p:cNvCxnSpPr>
            <a:stCxn id="653" idx="2"/>
            <a:endCxn id="671" idx="6"/>
          </p:cNvCxnSpPr>
          <p:nvPr/>
        </p:nvCxnSpPr>
        <p:spPr>
          <a:xfrm rot="5400000">
            <a:off x="5220158" y="2283744"/>
            <a:ext cx="540000" cy="3708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674" name="Google Shape;674;p7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75"/>
          <p:cNvSpPr/>
          <p:nvPr/>
        </p:nvSpPr>
        <p:spPr>
          <a:xfrm>
            <a:off x="2771800" y="105958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Data</a:t>
            </a:r>
            <a:r>
              <a:rPr i="0" lang="en" sz="1200" u="none" cap="none" strike="noStrike">
                <a:solidFill>
                  <a:schemeClr val="dk2"/>
                </a:solidFill>
                <a:latin typeface="Calibri"/>
                <a:ea typeface="Calibri"/>
                <a:cs typeface="Calibri"/>
                <a:sym typeface="Calibri"/>
              </a:rPr>
              <a:t> labeling</a:t>
            </a:r>
            <a:endParaRPr>
              <a:latin typeface="Calibri"/>
              <a:ea typeface="Calibri"/>
              <a:cs typeface="Calibri"/>
              <a:sym typeface="Calibri"/>
            </a:endParaRPr>
          </a:p>
        </p:txBody>
      </p:sp>
      <p:sp>
        <p:nvSpPr>
          <p:cNvPr id="676" name="Google Shape;676;p75"/>
          <p:cNvSpPr/>
          <p:nvPr/>
        </p:nvSpPr>
        <p:spPr>
          <a:xfrm>
            <a:off x="6529805" y="2631658"/>
            <a:ext cx="1656184" cy="486054"/>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303" name="Google Shape;303;p5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4" name="Google Shape;304;p58"/>
          <p:cNvSpPr txBox="1"/>
          <p:nvPr>
            <p:ph idx="1" type="body"/>
          </p:nvPr>
        </p:nvSpPr>
        <p:spPr>
          <a:xfrm>
            <a:off x="344675" y="971550"/>
            <a:ext cx="8504700" cy="3643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Char char="●"/>
            </a:pPr>
            <a:r>
              <a:rPr lang="en" sz="2200">
                <a:solidFill>
                  <a:schemeClr val="dk2"/>
                </a:solidFill>
              </a:rPr>
              <a:t>Homework H1</a:t>
            </a:r>
            <a:endParaRPr sz="2200">
              <a:solidFill>
                <a:schemeClr val="dk2"/>
              </a:solidFill>
            </a:endParaRPr>
          </a:p>
          <a:p>
            <a:pPr indent="-368300" lvl="1" marL="914400" rtl="0" algn="l">
              <a:spcBef>
                <a:spcPts val="0"/>
              </a:spcBef>
              <a:spcAft>
                <a:spcPts val="0"/>
              </a:spcAft>
              <a:buClr>
                <a:schemeClr val="dk2"/>
              </a:buClr>
              <a:buSzPts val="2200"/>
              <a:buChar char="○"/>
            </a:pPr>
            <a:r>
              <a:rPr lang="en" sz="2200">
                <a:solidFill>
                  <a:schemeClr val="dk2"/>
                </a:solidFill>
              </a:rPr>
              <a:t>Feedback has been released</a:t>
            </a:r>
            <a:endParaRPr sz="2200">
              <a:solidFill>
                <a:schemeClr val="dk2"/>
              </a:solidFill>
            </a:endParaRPr>
          </a:p>
          <a:p>
            <a:pPr indent="-368300" lvl="1" marL="914400" rtl="0" algn="l">
              <a:spcBef>
                <a:spcPts val="0"/>
              </a:spcBef>
              <a:spcAft>
                <a:spcPts val="0"/>
              </a:spcAft>
              <a:buClr>
                <a:schemeClr val="dk2"/>
              </a:buClr>
              <a:buSzPts val="2200"/>
              <a:buChar char="○"/>
            </a:pPr>
            <a:r>
              <a:rPr lang="en" sz="2200">
                <a:solidFill>
                  <a:schemeClr val="dk2"/>
                </a:solidFill>
              </a:rPr>
              <a:t>Postmortem: recorded video</a:t>
            </a:r>
            <a:r>
              <a:rPr lang="en" sz="2200">
                <a:solidFill>
                  <a:schemeClr val="dk2"/>
                </a:solidFill>
              </a:rPr>
              <a:t> to be released </a:t>
            </a:r>
            <a:r>
              <a:rPr lang="en" sz="2200">
                <a:solidFill>
                  <a:schemeClr val="dk2"/>
                </a:solidFill>
              </a:rPr>
              <a:t>early next week</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Project milestone P2 due on Fri 17 Nov 23:59</a:t>
            </a:r>
            <a:endParaRPr sz="2200"/>
          </a:p>
          <a:p>
            <a:pPr indent="-368300" lvl="0" marL="457200" rtl="0" algn="l">
              <a:spcBef>
                <a:spcPts val="0"/>
              </a:spcBef>
              <a:spcAft>
                <a:spcPts val="0"/>
              </a:spcAft>
              <a:buSzPts val="2200"/>
              <a:buChar char="●"/>
            </a:pPr>
            <a:r>
              <a:rPr lang="en" sz="2200"/>
              <a:t>Friday’s lab session</a:t>
            </a:r>
            <a:r>
              <a:rPr lang="en" sz="2200"/>
              <a:t>: t</a:t>
            </a:r>
            <a:r>
              <a:rPr lang="en" sz="2200"/>
              <a:t>wo parallel tracks:</a:t>
            </a:r>
            <a:endParaRPr sz="2200"/>
          </a:p>
          <a:p>
            <a:pPr indent="-368300" lvl="1" marL="914400" rtl="0" algn="l">
              <a:spcBef>
                <a:spcPts val="0"/>
              </a:spcBef>
              <a:spcAft>
                <a:spcPts val="0"/>
              </a:spcAft>
              <a:buSzPts val="2200"/>
              <a:buChar char="○"/>
            </a:pPr>
            <a:r>
              <a:rPr lang="en" sz="2200"/>
              <a:t>Quiz 7</a:t>
            </a:r>
            <a:endParaRPr sz="2200"/>
          </a:p>
          <a:p>
            <a:pPr indent="-368300" lvl="1" marL="914400" rtl="0" algn="l">
              <a:spcBef>
                <a:spcPts val="0"/>
              </a:spcBef>
              <a:spcAft>
                <a:spcPts val="0"/>
              </a:spcAft>
              <a:buSzPts val="2200"/>
              <a:buChar char="○"/>
            </a:pPr>
            <a:r>
              <a:rPr lang="en" sz="2200"/>
              <a:t>Track 1: exercise on applied machine learning (BCH 2201)</a:t>
            </a:r>
            <a:endParaRPr sz="2200"/>
          </a:p>
          <a:p>
            <a:pPr indent="-368300" lvl="1" marL="914400" rtl="0" algn="l">
              <a:spcBef>
                <a:spcPts val="0"/>
              </a:spcBef>
              <a:spcAft>
                <a:spcPts val="0"/>
              </a:spcAft>
              <a:buSzPts val="2200"/>
              <a:buChar char="○"/>
            </a:pPr>
            <a:r>
              <a:rPr lang="en" sz="2200">
                <a:solidFill>
                  <a:schemeClr val="dk2"/>
                </a:solidFill>
              </a:rPr>
              <a:t>Track 2: project office hours (Zoom)</a:t>
            </a:r>
            <a:endParaRPr sz="2200">
              <a:solidFill>
                <a:schemeClr val="dk2"/>
              </a:solidFill>
            </a:endParaRPr>
          </a:p>
          <a:p>
            <a:pPr indent="-368300" lvl="2" marL="1371600" rtl="0" algn="l">
              <a:spcBef>
                <a:spcPts val="0"/>
              </a:spcBef>
              <a:spcAft>
                <a:spcPts val="0"/>
              </a:spcAft>
              <a:buClr>
                <a:schemeClr val="dk2"/>
              </a:buClr>
              <a:buSzPts val="2200"/>
              <a:buFont typeface="Calibri"/>
              <a:buChar char="■"/>
            </a:pPr>
            <a:r>
              <a:rPr lang="en" sz="2200">
                <a:solidFill>
                  <a:schemeClr val="dk2"/>
                </a:solidFill>
              </a:rPr>
              <a:t>Logistics: see </a:t>
            </a:r>
            <a:r>
              <a:rPr lang="en" sz="2200" u="sng">
                <a:solidFill>
                  <a:schemeClr val="hlink"/>
                </a:solidFill>
                <a:hlinkClick r:id="rId3"/>
              </a:rPr>
              <a:t>Ed post</a:t>
            </a:r>
            <a:endParaRPr sz="2200">
              <a:solidFill>
                <a:schemeClr val="dk2"/>
              </a:solidFill>
            </a:endParaRPr>
          </a:p>
          <a:p>
            <a:pPr indent="-368300" lvl="2" marL="1371600" rtl="0" algn="l">
              <a:spcBef>
                <a:spcPts val="0"/>
              </a:spcBef>
              <a:spcAft>
                <a:spcPts val="0"/>
              </a:spcAft>
              <a:buClr>
                <a:schemeClr val="dk2"/>
              </a:buClr>
              <a:buSzPts val="2200"/>
              <a:buFont typeface="Calibri"/>
              <a:buChar char="■"/>
            </a:pPr>
            <a:r>
              <a:rPr lang="en" sz="2200">
                <a:solidFill>
                  <a:schemeClr val="dk2"/>
                </a:solidFill>
              </a:rPr>
              <a:t>Do come and ask for feedback – everyone will win!</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3200"/>
              <a:t>Removing irrelevant features: </a:t>
            </a:r>
            <a:r>
              <a:rPr b="1" i="0" lang="en" sz="3200" u="none" cap="none" strike="noStrike">
                <a:solidFill>
                  <a:schemeClr val="dk2"/>
                </a:solidFill>
                <a:latin typeface="Calibri"/>
                <a:ea typeface="Calibri"/>
                <a:cs typeface="Calibri"/>
                <a:sym typeface="Calibri"/>
              </a:rPr>
              <a:t>Feature selection</a:t>
            </a:r>
            <a:endParaRPr b="1" i="0" sz="3200" u="none" cap="none" strike="noStrike">
              <a:solidFill>
                <a:schemeClr val="dk2"/>
              </a:solidFill>
              <a:latin typeface="Calibri"/>
              <a:ea typeface="Calibri"/>
              <a:cs typeface="Calibri"/>
              <a:sym typeface="Calibri"/>
            </a:endParaRPr>
          </a:p>
        </p:txBody>
      </p:sp>
      <p:sp>
        <p:nvSpPr>
          <p:cNvPr id="683" name="Google Shape;683;p76"/>
          <p:cNvSpPr txBox="1"/>
          <p:nvPr>
            <p:ph idx="1" type="body"/>
          </p:nvPr>
        </p:nvSpPr>
        <p:spPr>
          <a:xfrm>
            <a:off x="179400" y="1310875"/>
            <a:ext cx="8423100" cy="37719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SzPts val="2200"/>
              <a:buChar char="●"/>
            </a:pPr>
            <a:r>
              <a:rPr b="1" lang="en" sz="2200"/>
              <a:t>Goal:</a:t>
            </a:r>
            <a:r>
              <a:rPr lang="en" sz="2200"/>
              <a:t> reduce set of </a:t>
            </a:r>
            <a:r>
              <a:rPr i="1" lang="en" sz="2200"/>
              <a:t>N</a:t>
            </a:r>
            <a:r>
              <a:rPr lang="en" sz="2200"/>
              <a:t> features to a subset of the best size </a:t>
            </a:r>
            <a:r>
              <a:rPr i="1" lang="en" sz="2200"/>
              <a:t>M</a:t>
            </a:r>
            <a:r>
              <a:rPr lang="en" sz="2200"/>
              <a:t> &lt; </a:t>
            </a:r>
            <a:r>
              <a:rPr i="1" lang="en" sz="2200"/>
              <a:t>N</a:t>
            </a:r>
            <a:endParaRPr i="1" sz="2200"/>
          </a:p>
          <a:p>
            <a:pPr indent="-368300" lvl="0" marL="457200" rtl="0" algn="l">
              <a:spcBef>
                <a:spcPts val="0"/>
              </a:spcBef>
              <a:spcAft>
                <a:spcPts val="0"/>
              </a:spcAft>
              <a:buSzPts val="2200"/>
              <a:buChar char="●"/>
            </a:pPr>
            <a:r>
              <a:rPr b="1" lang="en" sz="2200"/>
              <a:t>Why?</a:t>
            </a:r>
            <a:endParaRPr b="1" sz="2200"/>
          </a:p>
          <a:p>
            <a:pPr indent="-368300" lvl="1" marL="914400" rtl="0" algn="l">
              <a:spcBef>
                <a:spcPts val="0"/>
              </a:spcBef>
              <a:spcAft>
                <a:spcPts val="0"/>
              </a:spcAft>
              <a:buSzPts val="2200"/>
              <a:buChar char="○"/>
            </a:pPr>
            <a:r>
              <a:rPr lang="en" sz="2200"/>
              <a:t>More interpretability</a:t>
            </a:r>
            <a:endParaRPr sz="2200"/>
          </a:p>
          <a:p>
            <a:pPr indent="-368300" lvl="1" marL="914400" rtl="0" algn="l">
              <a:spcBef>
                <a:spcPts val="0"/>
              </a:spcBef>
              <a:spcAft>
                <a:spcPts val="0"/>
              </a:spcAft>
              <a:buSzPts val="2200"/>
              <a:buChar char="○"/>
            </a:pPr>
            <a:r>
              <a:rPr lang="en" sz="2200"/>
              <a:t>Less danger of overfitting</a:t>
            </a:r>
            <a:endParaRPr sz="2200"/>
          </a:p>
          <a:p>
            <a:pPr indent="-368300" lvl="1" marL="914400" rtl="0" algn="l">
              <a:spcBef>
                <a:spcPts val="0"/>
              </a:spcBef>
              <a:spcAft>
                <a:spcPts val="0"/>
              </a:spcAft>
              <a:buSzPts val="2200"/>
              <a:buChar char="○"/>
            </a:pPr>
            <a:r>
              <a:rPr lang="en" sz="2200"/>
              <a:t>More efficient training</a:t>
            </a:r>
            <a:endParaRPr sz="2200"/>
          </a:p>
          <a:p>
            <a:pPr indent="-368300" lvl="0" marL="457200" rtl="0" algn="l">
              <a:spcBef>
                <a:spcPts val="0"/>
              </a:spcBef>
              <a:spcAft>
                <a:spcPts val="0"/>
              </a:spcAft>
              <a:buSzPts val="2200"/>
              <a:buChar char="●"/>
            </a:pPr>
            <a:r>
              <a:rPr b="1" lang="en" sz="2200"/>
              <a:t>Problem:</a:t>
            </a:r>
            <a:r>
              <a:rPr lang="en" sz="2200"/>
              <a:t> </a:t>
            </a:r>
            <a:r>
              <a:rPr lang="en" sz="2200"/>
              <a:t>There are 2</a:t>
            </a:r>
            <a:r>
              <a:rPr baseline="30000" i="1" lang="en" sz="2200"/>
              <a:t>N</a:t>
            </a:r>
            <a:r>
              <a:rPr lang="en" sz="2200"/>
              <a:t> possible subsets</a:t>
            </a:r>
            <a:endParaRPr sz="2200"/>
          </a:p>
          <a:p>
            <a:pPr indent="-368300" lvl="0" marL="457200" rtl="0" algn="l">
              <a:spcBef>
                <a:spcPts val="0"/>
              </a:spcBef>
              <a:spcAft>
                <a:spcPts val="0"/>
              </a:spcAft>
              <a:buSzPts val="2200"/>
              <a:buChar char="●"/>
            </a:pPr>
            <a:r>
              <a:rPr b="1" i="0" lang="en" sz="2200" u="none" cap="none" strike="noStrike">
                <a:solidFill>
                  <a:schemeClr val="dk1"/>
                </a:solidFill>
              </a:rPr>
              <a:t>Solutions:</a:t>
            </a:r>
            <a:endParaRPr b="1" sz="2200">
              <a:solidFill>
                <a:srgbClr val="000000"/>
              </a:solidFill>
            </a:endParaRPr>
          </a:p>
          <a:p>
            <a:pPr indent="-368300" lvl="1" marL="914400" rtl="0" algn="l">
              <a:spcBef>
                <a:spcPts val="0"/>
              </a:spcBef>
              <a:spcAft>
                <a:spcPts val="0"/>
              </a:spcAft>
              <a:buSzPts val="2200"/>
              <a:buChar char="○"/>
            </a:pPr>
            <a:r>
              <a:rPr lang="en" sz="2200"/>
              <a:t>Filtering as prep</a:t>
            </a:r>
            <a:r>
              <a:rPr lang="en" sz="2200"/>
              <a:t>rocessing (“offline”)</a:t>
            </a:r>
            <a:endParaRPr sz="2200"/>
          </a:p>
          <a:p>
            <a:pPr indent="-368300" lvl="1" marL="914400" rtl="0" algn="l">
              <a:spcBef>
                <a:spcPts val="0"/>
              </a:spcBef>
              <a:spcAft>
                <a:spcPts val="0"/>
              </a:spcAft>
              <a:buSzPts val="2200"/>
              <a:buChar char="○"/>
            </a:pPr>
            <a:r>
              <a:rPr lang="en" sz="2200"/>
              <a:t>Iterative feature selection (“online”)</a:t>
            </a:r>
            <a:endParaRPr b="1" i="0" sz="2200" u="none" cap="none" strike="noStrike">
              <a:solidFill>
                <a:srgbClr val="000000"/>
              </a:solidFill>
              <a:latin typeface="Calibri"/>
              <a:ea typeface="Calibri"/>
              <a:cs typeface="Calibri"/>
              <a:sym typeface="Calibri"/>
            </a:endParaRPr>
          </a:p>
        </p:txBody>
      </p:sp>
      <p:sp>
        <p:nvSpPr>
          <p:cNvPr id="684" name="Google Shape;684;p7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7"/>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Offline f</a:t>
            </a:r>
            <a:r>
              <a:rPr b="1" i="0" lang="en" sz="3600" u="none" cap="none" strike="noStrike">
                <a:solidFill>
                  <a:schemeClr val="dk2"/>
                </a:solidFill>
                <a:latin typeface="Calibri"/>
                <a:ea typeface="Calibri"/>
                <a:cs typeface="Calibri"/>
                <a:sym typeface="Calibri"/>
              </a:rPr>
              <a:t>eature selection</a:t>
            </a:r>
            <a:endParaRPr b="1" i="0" sz="3600" u="none" cap="none" strike="noStrike">
              <a:solidFill>
                <a:schemeClr val="dk2"/>
              </a:solidFill>
              <a:latin typeface="Calibri"/>
              <a:ea typeface="Calibri"/>
              <a:cs typeface="Calibri"/>
              <a:sym typeface="Calibri"/>
            </a:endParaRPr>
          </a:p>
        </p:txBody>
      </p:sp>
      <p:sp>
        <p:nvSpPr>
          <p:cNvPr id="691" name="Google Shape;691;p77"/>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lang="en"/>
              <a:t>R</a:t>
            </a:r>
            <a:r>
              <a:rPr b="0" i="0" lang="en" sz="3200" u="none" cap="none" strike="noStrike">
                <a:solidFill>
                  <a:schemeClr val="dk1"/>
                </a:solidFill>
                <a:latin typeface="Calibri"/>
                <a:ea typeface="Calibri"/>
                <a:cs typeface="Calibri"/>
                <a:sym typeface="Calibri"/>
              </a:rPr>
              <a:t>ank features according to their individual predictive power</a:t>
            </a:r>
            <a:r>
              <a:rPr lang="en"/>
              <a:t>;</a:t>
            </a:r>
            <a:r>
              <a:rPr b="0" i="0" lang="en" sz="3200" u="none" cap="none" strike="noStrike">
                <a:solidFill>
                  <a:schemeClr val="dk1"/>
                </a:solidFill>
                <a:latin typeface="Calibri"/>
                <a:ea typeface="Calibri"/>
                <a:cs typeface="Calibri"/>
                <a:sym typeface="Calibri"/>
              </a:rPr>
              <a:t> then select the best ones</a:t>
            </a:r>
            <a:endParaRPr/>
          </a:p>
          <a:p>
            <a:pPr indent="-463550" lvl="1" marL="1200150" marR="0" rtl="0" algn="l">
              <a:spcBef>
                <a:spcPts val="560"/>
              </a:spcBef>
              <a:spcAft>
                <a:spcPts val="0"/>
              </a:spcAft>
              <a:buClr>
                <a:srgbClr val="008000"/>
              </a:buClr>
              <a:buSzPts val="2800"/>
              <a:buFont typeface="Merriweather Sans"/>
              <a:buChar char="-"/>
            </a:pPr>
            <a:r>
              <a:rPr b="0" i="0" lang="en" sz="2800" u="none" cap="none" strike="noStrike">
                <a:solidFill>
                  <a:srgbClr val="008000"/>
                </a:solidFill>
                <a:latin typeface="Calibri"/>
                <a:ea typeface="Calibri"/>
                <a:cs typeface="Calibri"/>
                <a:sym typeface="Calibri"/>
              </a:rPr>
              <a:t>Pros</a:t>
            </a:r>
            <a:endParaRPr b="0" i="0" sz="2800" u="none" cap="none" strike="noStrike">
              <a:solidFill>
                <a:schemeClr val="dk1"/>
              </a:solidFill>
              <a:latin typeface="Calibri"/>
              <a:ea typeface="Calibri"/>
              <a:cs typeface="Calibri"/>
              <a:sym typeface="Calibri"/>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Independent of the classifier (performed only once)</a:t>
            </a:r>
            <a:endParaRPr/>
          </a:p>
          <a:p>
            <a:pPr indent="-463550" lvl="1" marL="1200150" marR="0" rtl="0" algn="l">
              <a:spcBef>
                <a:spcPts val="560"/>
              </a:spcBef>
              <a:spcAft>
                <a:spcPts val="0"/>
              </a:spcAft>
              <a:buClr>
                <a:srgbClr val="FF0000"/>
              </a:buClr>
              <a:buSzPts val="2800"/>
              <a:buFont typeface="Merriweather Sans"/>
              <a:buChar char="-"/>
            </a:pPr>
            <a:r>
              <a:rPr b="0" i="0" lang="en" sz="2800" u="none" cap="none" strike="noStrike">
                <a:solidFill>
                  <a:srgbClr val="FF0000"/>
                </a:solidFill>
                <a:latin typeface="Calibri"/>
                <a:ea typeface="Calibri"/>
                <a:cs typeface="Calibri"/>
                <a:sym typeface="Calibri"/>
              </a:rPr>
              <a:t>Cons</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Independent of the classifier (ignore interaction with the classifier)</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Assumes features are independent</a:t>
            </a:r>
            <a:endParaRPr b="0" i="0" sz="2400" u="none" cap="none" strike="noStrike">
              <a:solidFill>
                <a:schemeClr val="dk1"/>
              </a:solidFill>
              <a:latin typeface="Calibri"/>
              <a:ea typeface="Calibri"/>
              <a:cs typeface="Calibri"/>
              <a:sym typeface="Calibri"/>
            </a:endParaRPr>
          </a:p>
        </p:txBody>
      </p:sp>
      <p:sp>
        <p:nvSpPr>
          <p:cNvPr id="692" name="Google Shape;692;p7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8"/>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Ranking of features</a:t>
            </a:r>
            <a:endParaRPr b="1" i="0" sz="3600" u="none" cap="none" strike="noStrike">
              <a:solidFill>
                <a:schemeClr val="dk2"/>
              </a:solidFill>
              <a:latin typeface="Calibri"/>
              <a:ea typeface="Calibri"/>
              <a:cs typeface="Calibri"/>
              <a:sym typeface="Calibri"/>
            </a:endParaRPr>
          </a:p>
        </p:txBody>
      </p:sp>
      <p:sp>
        <p:nvSpPr>
          <p:cNvPr id="699" name="Google Shape;699;p78"/>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lang="en" sz="2400"/>
              <a:t>Continuous features (and ideally labels):</a:t>
            </a:r>
            <a:endParaRPr sz="2400"/>
          </a:p>
          <a:p>
            <a:pPr indent="-438150" lvl="1" marL="1200150" marR="0" rtl="0" algn="l">
              <a:spcBef>
                <a:spcPts val="560"/>
              </a:spcBef>
              <a:spcAft>
                <a:spcPts val="0"/>
              </a:spcAft>
              <a:buClr>
                <a:schemeClr val="dk1"/>
              </a:buClr>
              <a:buSzPts val="2400"/>
              <a:buFont typeface="Merriweather Sans"/>
              <a:buChar char="-"/>
            </a:pPr>
            <a:r>
              <a:rPr lang="en" sz="2400"/>
              <a:t>Pearson’s c</a:t>
            </a:r>
            <a:r>
              <a:rPr b="0" i="0" lang="en" sz="2400" u="none" cap="none" strike="noStrike">
                <a:solidFill>
                  <a:schemeClr val="dk1"/>
                </a:solidFill>
                <a:latin typeface="Calibri"/>
                <a:ea typeface="Calibri"/>
                <a:cs typeface="Calibri"/>
                <a:sym typeface="Calibri"/>
              </a:rPr>
              <a:t>orrelation coefficient (</a:t>
            </a:r>
            <a:r>
              <a:rPr lang="en" sz="2400"/>
              <a:t>capturing strength of linear [!] dependence</a:t>
            </a:r>
            <a:r>
              <a:rPr b="0" i="0" lang="en" sz="2400" u="none" cap="none" strike="noStrike">
                <a:solidFill>
                  <a:schemeClr val="dk1"/>
                </a:solidFill>
                <a:latin typeface="Calibri"/>
                <a:ea typeface="Calibri"/>
                <a:cs typeface="Calibri"/>
                <a:sym typeface="Calibri"/>
              </a:rPr>
              <a:t>)</a:t>
            </a:r>
            <a:endParaRPr sz="2400"/>
          </a:p>
          <a:p>
            <a:pPr indent="-285750" lvl="1" marL="1200150" marR="0" rtl="0" algn="l">
              <a:spcBef>
                <a:spcPts val="560"/>
              </a:spcBef>
              <a:spcAft>
                <a:spcPts val="0"/>
              </a:spcAft>
              <a:buClr>
                <a:schemeClr val="dk1"/>
              </a:buClr>
              <a:buSzPts val="2800"/>
              <a:buFont typeface="Merriweather Sans"/>
              <a:buNone/>
            </a:pPr>
            <a:r>
              <a:t/>
            </a:r>
            <a:endParaRPr b="0" i="0" sz="2400" u="none" cap="none" strike="noStrike">
              <a:solidFill>
                <a:schemeClr val="dk1"/>
              </a:solidFill>
              <a:latin typeface="Calibri"/>
              <a:ea typeface="Calibri"/>
              <a:cs typeface="Calibri"/>
              <a:sym typeface="Calibri"/>
            </a:endParaRPr>
          </a:p>
          <a:p>
            <a:pPr indent="-285750" lvl="1" marL="1200150" marR="0" rtl="0" algn="l">
              <a:spcBef>
                <a:spcPts val="560"/>
              </a:spcBef>
              <a:spcAft>
                <a:spcPts val="0"/>
              </a:spcAft>
              <a:buClr>
                <a:schemeClr val="dk1"/>
              </a:buClr>
              <a:buSzPts val="2800"/>
              <a:buFont typeface="Merriweather San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None/>
            </a:pPr>
            <a:r>
              <a:rPr lang="en" sz="2400"/>
              <a:t>Categorical features and labels:</a:t>
            </a:r>
            <a:endParaRPr sz="2400"/>
          </a:p>
          <a:p>
            <a:pPr indent="-438150" lvl="1" marL="1200150" marR="0" rtl="0" algn="l">
              <a:spcBef>
                <a:spcPts val="56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Mutual information (</a:t>
            </a:r>
            <a:r>
              <a:rPr lang="en" sz="2400"/>
              <a:t>goes beyond linear dependence)</a:t>
            </a:r>
            <a:endParaRPr sz="2400"/>
          </a:p>
        </p:txBody>
      </p:sp>
      <p:pic>
        <p:nvPicPr>
          <p:cNvPr id="700" name="Google Shape;700;p78"/>
          <p:cNvPicPr preferRelativeResize="0"/>
          <p:nvPr/>
        </p:nvPicPr>
        <p:blipFill rotWithShape="1">
          <a:blip r:embed="rId3">
            <a:alphaModFix/>
          </a:blip>
          <a:srcRect b="0" l="0" r="0" t="0"/>
          <a:stretch/>
        </p:blipFill>
        <p:spPr>
          <a:xfrm>
            <a:off x="1778100" y="2245173"/>
            <a:ext cx="4463700" cy="931800"/>
          </a:xfrm>
          <a:prstGeom prst="rect">
            <a:avLst/>
          </a:prstGeom>
          <a:noFill/>
          <a:ln>
            <a:noFill/>
          </a:ln>
        </p:spPr>
      </p:pic>
      <p:pic>
        <p:nvPicPr>
          <p:cNvPr id="701" name="Google Shape;701;p78"/>
          <p:cNvPicPr preferRelativeResize="0"/>
          <p:nvPr/>
        </p:nvPicPr>
        <p:blipFill rotWithShape="1">
          <a:blip r:embed="rId4">
            <a:alphaModFix/>
          </a:blip>
          <a:srcRect b="0" l="0" r="0" t="0"/>
          <a:stretch/>
        </p:blipFill>
        <p:spPr>
          <a:xfrm>
            <a:off x="1686750" y="4073200"/>
            <a:ext cx="3343800" cy="1062000"/>
          </a:xfrm>
          <a:prstGeom prst="rect">
            <a:avLst/>
          </a:prstGeom>
          <a:noFill/>
          <a:ln>
            <a:noFill/>
          </a:ln>
        </p:spPr>
      </p:pic>
      <p:sp>
        <p:nvSpPr>
          <p:cNvPr id="702" name="Google Shape;702;p7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9"/>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Ranking of features</a:t>
            </a:r>
            <a:endParaRPr b="1" i="0" sz="3600" u="none" cap="none" strike="noStrike">
              <a:solidFill>
                <a:schemeClr val="dk2"/>
              </a:solidFill>
              <a:latin typeface="Calibri"/>
              <a:ea typeface="Calibri"/>
              <a:cs typeface="Calibri"/>
              <a:sym typeface="Calibri"/>
            </a:endParaRPr>
          </a:p>
        </p:txBody>
      </p:sp>
      <p:sp>
        <p:nvSpPr>
          <p:cNvPr id="709" name="Google Shape;709;p79"/>
          <p:cNvSpPr txBox="1"/>
          <p:nvPr>
            <p:ph idx="1" type="body"/>
          </p:nvPr>
        </p:nvSpPr>
        <p:spPr>
          <a:xfrm>
            <a:off x="179400" y="1204100"/>
            <a:ext cx="8305800" cy="35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lang="en" sz="2400"/>
              <a:t>Categorical features and labels (cont’d):</a:t>
            </a:r>
            <a:endParaRPr sz="2400"/>
          </a:p>
          <a:p>
            <a:pPr indent="-438150" lvl="1" marL="1200150" marR="0" rtl="0" algn="l">
              <a:spcBef>
                <a:spcPts val="560"/>
              </a:spcBef>
              <a:spcAft>
                <a:spcPts val="0"/>
              </a:spcAft>
              <a:buClr>
                <a:schemeClr val="dk1"/>
              </a:buClr>
              <a:buSzPts val="2400"/>
              <a:buFont typeface="Merriweather Sans"/>
              <a:buChar char="-"/>
            </a:pPr>
            <a:r>
              <a:rPr b="1" i="0" lang="en" sz="2400" u="none" cap="none" strike="noStrike">
                <a:solidFill>
                  <a:schemeClr val="dk1"/>
                </a:solidFill>
                <a:latin typeface="Calibri"/>
                <a:ea typeface="Calibri"/>
                <a:cs typeface="Calibri"/>
                <a:sym typeface="Calibri"/>
              </a:rPr>
              <a:t>χ</a:t>
            </a:r>
            <a:r>
              <a:rPr b="1" baseline="30000" i="0" lang="en" sz="2400" u="none" cap="none" strike="noStrike">
                <a:solidFill>
                  <a:schemeClr val="dk1"/>
                </a:solidFill>
                <a:latin typeface="Calibri"/>
                <a:ea typeface="Calibri"/>
                <a:cs typeface="Calibri"/>
                <a:sym typeface="Calibri"/>
              </a:rPr>
              <a:t>2</a:t>
            </a:r>
            <a:r>
              <a:rPr b="1" i="0" lang="en" sz="2400" u="none" cap="none" strike="noStrike">
                <a:solidFill>
                  <a:schemeClr val="dk1"/>
                </a:solidFill>
                <a:latin typeface="Calibri"/>
                <a:ea typeface="Calibri"/>
                <a:cs typeface="Calibri"/>
                <a:sym typeface="Calibri"/>
              </a:rPr>
              <a:t> method</a:t>
            </a:r>
            <a:r>
              <a:rPr lang="en" sz="2400"/>
              <a:t> (“chi-squared”)</a:t>
            </a:r>
            <a:endParaRPr sz="2400"/>
          </a:p>
          <a:p>
            <a:pPr indent="-228600" lvl="2" marL="1143000" marR="0" rtl="0" algn="l">
              <a:spcBef>
                <a:spcPts val="560"/>
              </a:spcBef>
              <a:spcAft>
                <a:spcPts val="0"/>
              </a:spcAft>
              <a:buClr>
                <a:schemeClr val="dk1"/>
              </a:buClr>
              <a:buSzPts val="2400"/>
              <a:buFont typeface="Merriweather Sans"/>
              <a:buChar char="•"/>
            </a:pPr>
            <a:r>
              <a:rPr lang="en"/>
              <a:t>Similar to </a:t>
            </a:r>
            <a:r>
              <a:rPr lang="en"/>
              <a:t>χ</a:t>
            </a:r>
            <a:r>
              <a:rPr baseline="30000" lang="en"/>
              <a:t>2 </a:t>
            </a:r>
            <a:r>
              <a:rPr lang="en"/>
              <a:t>method for feature discretization</a:t>
            </a:r>
            <a:endParaRPr/>
          </a:p>
          <a:p>
            <a:pPr indent="-228600" lvl="2" marL="1143000" marR="0" rtl="0" algn="l">
              <a:spcBef>
                <a:spcPts val="560"/>
              </a:spcBef>
              <a:spcAft>
                <a:spcPts val="0"/>
              </a:spcAft>
              <a:buClr>
                <a:schemeClr val="dk1"/>
              </a:buClr>
              <a:buSzPts val="2400"/>
              <a:buFont typeface="Merriweather Sans"/>
              <a:buChar char="•"/>
            </a:pPr>
            <a:r>
              <a:rPr lang="en"/>
              <a:t>Test whether feature is independent of label</a:t>
            </a:r>
            <a:endParaRPr/>
          </a:p>
          <a:p>
            <a:pPr indent="-228600" lvl="2" marL="1143000" marR="0" rtl="0" algn="l">
              <a:spcBef>
                <a:spcPts val="560"/>
              </a:spcBef>
              <a:spcAft>
                <a:spcPts val="0"/>
              </a:spcAft>
              <a:buClr>
                <a:schemeClr val="dk1"/>
              </a:buClr>
              <a:buSzPts val="2400"/>
              <a:buFont typeface="Merriweather Sans"/>
              <a:buChar char="•"/>
            </a:pPr>
            <a:r>
              <a:rPr lang="en"/>
              <a:t>Difference w.r.t. mutual information: the</a:t>
            </a:r>
            <a:r>
              <a:rPr lang="en"/>
              <a:t> </a:t>
            </a:r>
            <a:r>
              <a:rPr lang="en"/>
              <a:t>χ</a:t>
            </a:r>
            <a:r>
              <a:rPr baseline="30000" lang="en"/>
              <a:t>2</a:t>
            </a:r>
            <a:r>
              <a:rPr lang="en"/>
              <a:t> test checks the independence of the class and the feature, without indicating the strength or direction of any existing relationship (you just get a significance, a.k.a. </a:t>
            </a:r>
            <a:r>
              <a:rPr i="1" lang="en"/>
              <a:t>p</a:t>
            </a:r>
            <a:r>
              <a:rPr lang="en"/>
              <a:t>-value)</a:t>
            </a:r>
            <a:endParaRPr/>
          </a:p>
        </p:txBody>
      </p:sp>
      <p:sp>
        <p:nvSpPr>
          <p:cNvPr id="710" name="Google Shape;710;p7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0"/>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Ranking of features</a:t>
            </a:r>
            <a:endParaRPr/>
          </a:p>
        </p:txBody>
      </p:sp>
      <p:pic>
        <p:nvPicPr>
          <p:cNvPr id="717" name="Google Shape;717;p80"/>
          <p:cNvPicPr preferRelativeResize="0"/>
          <p:nvPr/>
        </p:nvPicPr>
        <p:blipFill rotWithShape="1">
          <a:blip r:embed="rId3">
            <a:alphaModFix/>
          </a:blip>
          <a:srcRect b="0" l="0" r="0" t="0"/>
          <a:stretch/>
        </p:blipFill>
        <p:spPr>
          <a:xfrm>
            <a:off x="2936650" y="1946023"/>
            <a:ext cx="3048000" cy="3009900"/>
          </a:xfrm>
          <a:prstGeom prst="rect">
            <a:avLst/>
          </a:prstGeom>
          <a:noFill/>
          <a:ln>
            <a:noFill/>
          </a:ln>
        </p:spPr>
      </p:pic>
      <p:sp>
        <p:nvSpPr>
          <p:cNvPr id="718" name="Google Shape;718;p80"/>
          <p:cNvSpPr txBox="1"/>
          <p:nvPr>
            <p:ph idx="1" type="body"/>
          </p:nvPr>
        </p:nvSpPr>
        <p:spPr>
          <a:xfrm>
            <a:off x="231538" y="914403"/>
            <a:ext cx="8305800" cy="37719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 sz="2600"/>
              <a:t>Beware: collectively relevant features may look individually irrelevant!</a:t>
            </a:r>
            <a:endParaRPr sz="2600"/>
          </a:p>
          <a:p>
            <a:pPr indent="0" lvl="0" marL="0" rtl="0" algn="l">
              <a:spcBef>
                <a:spcPts val="640"/>
              </a:spcBef>
              <a:spcAft>
                <a:spcPts val="0"/>
              </a:spcAft>
              <a:buClr>
                <a:schemeClr val="dk1"/>
              </a:buClr>
              <a:buSzPts val="1100"/>
              <a:buFont typeface="Arial"/>
              <a:buNone/>
            </a:pPr>
            <a:r>
              <a:t/>
            </a:r>
            <a:endParaRPr sz="2600"/>
          </a:p>
          <a:p>
            <a:pPr indent="0" lvl="0" marL="0" rtl="0" algn="l">
              <a:spcBef>
                <a:spcPts val="640"/>
              </a:spcBef>
              <a:spcAft>
                <a:spcPts val="0"/>
              </a:spcAft>
              <a:buNone/>
            </a:pPr>
            <a:r>
              <a:t/>
            </a:r>
            <a:endParaRPr sz="2600"/>
          </a:p>
        </p:txBody>
      </p:sp>
      <p:sp>
        <p:nvSpPr>
          <p:cNvPr id="719" name="Google Shape;719;p8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1"/>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Online f</a:t>
            </a:r>
            <a:r>
              <a:rPr b="1" i="0" lang="en" sz="3600" u="none" cap="none" strike="noStrike">
                <a:solidFill>
                  <a:schemeClr val="dk2"/>
                </a:solidFill>
                <a:latin typeface="Calibri"/>
                <a:ea typeface="Calibri"/>
                <a:cs typeface="Calibri"/>
                <a:sym typeface="Calibri"/>
              </a:rPr>
              <a:t>eature selection</a:t>
            </a:r>
            <a:endParaRPr b="1" i="0" sz="3600" u="none" cap="none" strike="noStrike">
              <a:solidFill>
                <a:schemeClr val="dk2"/>
              </a:solidFill>
              <a:latin typeface="Calibri"/>
              <a:ea typeface="Calibri"/>
              <a:cs typeface="Calibri"/>
              <a:sym typeface="Calibri"/>
            </a:endParaRPr>
          </a:p>
        </p:txBody>
      </p:sp>
      <p:sp>
        <p:nvSpPr>
          <p:cNvPr id="726" name="Google Shape;726;p81"/>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1" lang="en"/>
              <a:t>Forward feature selection</a:t>
            </a:r>
            <a:r>
              <a:rPr b="1" i="0" lang="en" sz="3200" u="none" cap="none" strike="noStrike">
                <a:solidFill>
                  <a:schemeClr val="dk1"/>
                </a:solidFill>
              </a:rPr>
              <a:t>:</a:t>
            </a:r>
            <a:r>
              <a:rPr b="0" i="0" lang="en" sz="3200" u="none" cap="none" strike="noStrike">
                <a:solidFill>
                  <a:schemeClr val="dk1"/>
                </a:solidFill>
                <a:latin typeface="Calibri"/>
                <a:ea typeface="Calibri"/>
                <a:cs typeface="Calibri"/>
                <a:sym typeface="Calibri"/>
              </a:rPr>
              <a:t> </a:t>
            </a:r>
            <a:r>
              <a:rPr lang="en"/>
              <a:t>greedily</a:t>
            </a:r>
            <a:r>
              <a:rPr b="0" i="0" lang="en" sz="3200" u="none" cap="none" strike="noStrike">
                <a:solidFill>
                  <a:schemeClr val="dk1"/>
                </a:solidFill>
                <a:latin typeface="Calibri"/>
                <a:ea typeface="Calibri"/>
                <a:cs typeface="Calibri"/>
                <a:sym typeface="Calibri"/>
              </a:rPr>
              <a:t> </a:t>
            </a:r>
            <a:r>
              <a:rPr b="1" i="0" lang="en" sz="3200" u="none" cap="none" strike="noStrike">
                <a:solidFill>
                  <a:schemeClr val="dk1"/>
                </a:solidFill>
                <a:latin typeface="Calibri"/>
                <a:ea typeface="Calibri"/>
                <a:cs typeface="Calibri"/>
                <a:sym typeface="Calibri"/>
              </a:rPr>
              <a:t>add</a:t>
            </a:r>
            <a:r>
              <a:rPr b="0" i="0" lang="en" sz="3200" u="none" cap="none" strike="noStrike">
                <a:solidFill>
                  <a:schemeClr val="dk1"/>
                </a:solidFill>
                <a:latin typeface="Calibri"/>
                <a:ea typeface="Calibri"/>
                <a:cs typeface="Calibri"/>
                <a:sym typeface="Calibri"/>
              </a:rPr>
              <a:t> features</a:t>
            </a:r>
            <a:r>
              <a:rPr lang="en"/>
              <a:t>;</a:t>
            </a:r>
            <a:r>
              <a:rPr b="0" i="0" lang="en" sz="3200" u="none" cap="none" strike="noStrike">
                <a:solidFill>
                  <a:schemeClr val="dk1"/>
                </a:solidFill>
                <a:latin typeface="Calibri"/>
                <a:ea typeface="Calibri"/>
                <a:cs typeface="Calibri"/>
                <a:sym typeface="Calibri"/>
              </a:rPr>
              <a:t> </a:t>
            </a:r>
            <a:r>
              <a:rPr lang="en"/>
              <a:t>evaluate on validation dataset; </a:t>
            </a:r>
            <a:r>
              <a:rPr b="0" i="0" lang="en" sz="3200" u="none" cap="none" strike="noStrike">
                <a:solidFill>
                  <a:schemeClr val="dk1"/>
                </a:solidFill>
                <a:latin typeface="Calibri"/>
                <a:ea typeface="Calibri"/>
                <a:cs typeface="Calibri"/>
                <a:sym typeface="Calibri"/>
              </a:rPr>
              <a:t>stop when no improvement</a:t>
            </a:r>
            <a:endParaRPr/>
          </a:p>
          <a:p>
            <a:pPr indent="-463550" lvl="1" marL="1200150" marR="0" rtl="0" algn="l">
              <a:spcBef>
                <a:spcPts val="560"/>
              </a:spcBef>
              <a:spcAft>
                <a:spcPts val="0"/>
              </a:spcAft>
              <a:buClr>
                <a:srgbClr val="008000"/>
              </a:buClr>
              <a:buSzPts val="2800"/>
              <a:buFont typeface="Merriweather Sans"/>
              <a:buChar char="-"/>
            </a:pPr>
            <a:r>
              <a:rPr b="0" i="0" lang="en" sz="2800" u="none" cap="none" strike="noStrike">
                <a:solidFill>
                  <a:srgbClr val="008000"/>
                </a:solidFill>
                <a:latin typeface="Calibri"/>
                <a:ea typeface="Calibri"/>
                <a:cs typeface="Calibri"/>
                <a:sym typeface="Calibri"/>
              </a:rPr>
              <a:t>Pros</a:t>
            </a:r>
            <a:endParaRPr b="0" i="0" sz="2800" u="none" cap="none" strike="noStrike">
              <a:solidFill>
                <a:schemeClr val="dk1"/>
              </a:solidFill>
              <a:latin typeface="Calibri"/>
              <a:ea typeface="Calibri"/>
              <a:cs typeface="Calibri"/>
              <a:sym typeface="Calibri"/>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Interact with the classifier</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No feature-independence assumption</a:t>
            </a:r>
            <a:endParaRPr b="0" i="0" sz="2400" u="none" cap="none" strike="noStrike">
              <a:solidFill>
                <a:schemeClr val="dk1"/>
              </a:solidFill>
              <a:latin typeface="Calibri"/>
              <a:ea typeface="Calibri"/>
              <a:cs typeface="Calibri"/>
              <a:sym typeface="Calibri"/>
            </a:endParaRPr>
          </a:p>
          <a:p>
            <a:pPr indent="-463550" lvl="1" marL="1200150" marR="0" rtl="0" algn="l">
              <a:spcBef>
                <a:spcPts val="560"/>
              </a:spcBef>
              <a:spcAft>
                <a:spcPts val="0"/>
              </a:spcAft>
              <a:buClr>
                <a:srgbClr val="FF0000"/>
              </a:buClr>
              <a:buSzPts val="2800"/>
              <a:buFont typeface="Merriweather Sans"/>
              <a:buChar char="-"/>
            </a:pPr>
            <a:r>
              <a:rPr b="0" i="0" lang="en" sz="2800" u="none" cap="none" strike="noStrike">
                <a:solidFill>
                  <a:srgbClr val="FF0000"/>
                </a:solidFill>
                <a:latin typeface="Calibri"/>
                <a:ea typeface="Calibri"/>
                <a:cs typeface="Calibri"/>
                <a:sym typeface="Calibri"/>
              </a:rPr>
              <a:t>Cons</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Computationally intensive</a:t>
            </a:r>
            <a:endParaRPr b="0" i="0" sz="2400" u="none" cap="none" strike="noStrike">
              <a:solidFill>
                <a:schemeClr val="dk1"/>
              </a:solidFill>
              <a:latin typeface="Calibri"/>
              <a:ea typeface="Calibri"/>
              <a:cs typeface="Calibri"/>
              <a:sym typeface="Calibri"/>
            </a:endParaRPr>
          </a:p>
        </p:txBody>
      </p:sp>
      <p:sp>
        <p:nvSpPr>
          <p:cNvPr id="727" name="Google Shape;727;p8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2"/>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Online f</a:t>
            </a:r>
            <a:r>
              <a:rPr b="1" i="0" lang="en" sz="3600" u="none" cap="none" strike="noStrike">
                <a:solidFill>
                  <a:schemeClr val="dk2"/>
                </a:solidFill>
                <a:latin typeface="Calibri"/>
                <a:ea typeface="Calibri"/>
                <a:cs typeface="Calibri"/>
                <a:sym typeface="Calibri"/>
              </a:rPr>
              <a:t>eature selection</a:t>
            </a:r>
            <a:endParaRPr b="1" i="0" sz="3600" u="none" cap="none" strike="noStrike">
              <a:solidFill>
                <a:schemeClr val="dk2"/>
              </a:solidFill>
              <a:latin typeface="Calibri"/>
              <a:ea typeface="Calibri"/>
              <a:cs typeface="Calibri"/>
              <a:sym typeface="Calibri"/>
            </a:endParaRPr>
          </a:p>
        </p:txBody>
      </p:sp>
      <p:sp>
        <p:nvSpPr>
          <p:cNvPr id="734" name="Google Shape;734;p82"/>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1" lang="en"/>
              <a:t>Backward selection (a.k.a. a</a:t>
            </a:r>
            <a:r>
              <a:rPr b="1" lang="en"/>
              <a:t>blation)</a:t>
            </a:r>
            <a:r>
              <a:rPr b="1" i="0" lang="en" sz="3200" u="none" cap="none" strike="noStrike">
                <a:solidFill>
                  <a:schemeClr val="dk1"/>
                </a:solidFill>
              </a:rPr>
              <a:t>:</a:t>
            </a:r>
            <a:r>
              <a:rPr b="0" i="0" lang="en" sz="3200" u="none" cap="none" strike="noStrike">
                <a:solidFill>
                  <a:schemeClr val="dk1"/>
                </a:solidFill>
                <a:latin typeface="Calibri"/>
                <a:ea typeface="Calibri"/>
                <a:cs typeface="Calibri"/>
                <a:sym typeface="Calibri"/>
              </a:rPr>
              <a:t> </a:t>
            </a:r>
            <a:r>
              <a:rPr lang="en"/>
              <a:t>greedily</a:t>
            </a:r>
            <a:r>
              <a:rPr b="0" i="0" lang="en" sz="3200" u="none" cap="none" strike="noStrike">
                <a:solidFill>
                  <a:schemeClr val="dk1"/>
                </a:solidFill>
                <a:latin typeface="Calibri"/>
                <a:ea typeface="Calibri"/>
                <a:cs typeface="Calibri"/>
                <a:sym typeface="Calibri"/>
              </a:rPr>
              <a:t> </a:t>
            </a:r>
            <a:r>
              <a:rPr b="1" lang="en"/>
              <a:t>remove</a:t>
            </a:r>
            <a:r>
              <a:rPr b="0" i="0" lang="en" sz="3200" u="none" cap="none" strike="noStrike">
                <a:solidFill>
                  <a:schemeClr val="dk1"/>
                </a:solidFill>
                <a:latin typeface="Calibri"/>
                <a:ea typeface="Calibri"/>
                <a:cs typeface="Calibri"/>
                <a:sym typeface="Calibri"/>
              </a:rPr>
              <a:t> features</a:t>
            </a:r>
            <a:r>
              <a:rPr lang="en"/>
              <a:t>;</a:t>
            </a:r>
            <a:r>
              <a:rPr b="0" i="0" lang="en" sz="3200" u="none" cap="none" strike="noStrike">
                <a:solidFill>
                  <a:schemeClr val="dk1"/>
                </a:solidFill>
                <a:latin typeface="Calibri"/>
                <a:ea typeface="Calibri"/>
                <a:cs typeface="Calibri"/>
                <a:sym typeface="Calibri"/>
              </a:rPr>
              <a:t> </a:t>
            </a:r>
            <a:r>
              <a:rPr lang="en"/>
              <a:t>evaluate on validation dataset</a:t>
            </a:r>
            <a:r>
              <a:rPr lang="en"/>
              <a:t>;</a:t>
            </a:r>
            <a:r>
              <a:rPr b="0" i="0" lang="en" sz="3200" u="none" cap="none" strike="noStrike">
                <a:solidFill>
                  <a:schemeClr val="dk1"/>
                </a:solidFill>
                <a:latin typeface="Calibri"/>
                <a:ea typeface="Calibri"/>
                <a:cs typeface="Calibri"/>
                <a:sym typeface="Calibri"/>
              </a:rPr>
              <a:t> stop when no improvement</a:t>
            </a:r>
            <a:endParaRPr/>
          </a:p>
          <a:p>
            <a:pPr indent="-463550" lvl="1" marL="1200150" marR="0" rtl="0" algn="l">
              <a:spcBef>
                <a:spcPts val="560"/>
              </a:spcBef>
              <a:spcAft>
                <a:spcPts val="0"/>
              </a:spcAft>
              <a:buClr>
                <a:srgbClr val="008000"/>
              </a:buClr>
              <a:buSzPts val="2800"/>
              <a:buFont typeface="Merriweather Sans"/>
              <a:buChar char="-"/>
            </a:pPr>
            <a:r>
              <a:rPr b="0" i="0" lang="en" sz="2800" u="none" cap="none" strike="noStrike">
                <a:solidFill>
                  <a:srgbClr val="008000"/>
                </a:solidFill>
                <a:latin typeface="Calibri"/>
                <a:ea typeface="Calibri"/>
                <a:cs typeface="Calibri"/>
                <a:sym typeface="Calibri"/>
              </a:rPr>
              <a:t>Pros</a:t>
            </a:r>
            <a:endParaRPr b="0" i="0" sz="2800" u="none" cap="none" strike="noStrike">
              <a:solidFill>
                <a:schemeClr val="dk1"/>
              </a:solidFill>
              <a:latin typeface="Calibri"/>
              <a:ea typeface="Calibri"/>
              <a:cs typeface="Calibri"/>
              <a:sym typeface="Calibri"/>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Interact with the classifier</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No feature-independence assumption</a:t>
            </a:r>
            <a:endParaRPr b="0" i="0" sz="2400" u="none" cap="none" strike="noStrike">
              <a:solidFill>
                <a:schemeClr val="dk1"/>
              </a:solidFill>
              <a:latin typeface="Calibri"/>
              <a:ea typeface="Calibri"/>
              <a:cs typeface="Calibri"/>
              <a:sym typeface="Calibri"/>
            </a:endParaRPr>
          </a:p>
          <a:p>
            <a:pPr indent="-463550" lvl="1" marL="1200150" marR="0" rtl="0" algn="l">
              <a:spcBef>
                <a:spcPts val="560"/>
              </a:spcBef>
              <a:spcAft>
                <a:spcPts val="0"/>
              </a:spcAft>
              <a:buClr>
                <a:srgbClr val="FF0000"/>
              </a:buClr>
              <a:buSzPts val="2800"/>
              <a:buFont typeface="Merriweather Sans"/>
              <a:buChar char="-"/>
            </a:pPr>
            <a:r>
              <a:rPr b="0" i="0" lang="en" sz="2800" u="none" cap="none" strike="noStrike">
                <a:solidFill>
                  <a:srgbClr val="FF0000"/>
                </a:solidFill>
                <a:latin typeface="Calibri"/>
                <a:ea typeface="Calibri"/>
                <a:cs typeface="Calibri"/>
                <a:sym typeface="Calibri"/>
              </a:rPr>
              <a:t>Cons</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Computationally intensive</a:t>
            </a:r>
            <a:endParaRPr b="0" i="0" sz="2400" u="none" cap="none" strike="noStrike">
              <a:solidFill>
                <a:schemeClr val="dk1"/>
              </a:solidFill>
              <a:latin typeface="Calibri"/>
              <a:ea typeface="Calibri"/>
              <a:cs typeface="Calibri"/>
              <a:sym typeface="Calibri"/>
            </a:endParaRPr>
          </a:p>
        </p:txBody>
      </p:sp>
      <p:sp>
        <p:nvSpPr>
          <p:cNvPr id="735" name="Google Shape;735;p8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9" name="Shape 739"/>
        <p:cNvGrpSpPr/>
        <p:nvPr/>
      </p:nvGrpSpPr>
      <p:grpSpPr>
        <a:xfrm>
          <a:off x="0" y="0"/>
          <a:ext cx="0" cy="0"/>
          <a:chOff x="0" y="0"/>
          <a:chExt cx="0" cy="0"/>
        </a:xfrm>
      </p:grpSpPr>
      <p:sp>
        <p:nvSpPr>
          <p:cNvPr id="740" name="Google Shape;740;p8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1" name="Google Shape;741;p83"/>
          <p:cNvPicPr preferRelativeResize="0"/>
          <p:nvPr/>
        </p:nvPicPr>
        <p:blipFill rotWithShape="1">
          <a:blip r:embed="rId3">
            <a:alphaModFix/>
          </a:blip>
          <a:srcRect b="0" l="0" r="0" t="9999"/>
          <a:stretch/>
        </p:blipFill>
        <p:spPr>
          <a:xfrm>
            <a:off x="507375" y="564181"/>
            <a:ext cx="8129249" cy="4572701"/>
          </a:xfrm>
          <a:prstGeom prst="rect">
            <a:avLst/>
          </a:prstGeom>
          <a:noFill/>
          <a:ln>
            <a:noFill/>
          </a:ln>
        </p:spPr>
      </p:pic>
      <p:sp>
        <p:nvSpPr>
          <p:cNvPr id="742" name="Google Shape;742;p83"/>
          <p:cNvSpPr txBox="1"/>
          <p:nvPr/>
        </p:nvSpPr>
        <p:spPr>
          <a:xfrm>
            <a:off x="87825" y="78275"/>
            <a:ext cx="8957100" cy="6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4000">
                <a:solidFill>
                  <a:schemeClr val="lt1"/>
                </a:solidFill>
                <a:latin typeface="Helvetica Neue"/>
                <a:ea typeface="Helvetica Neue"/>
                <a:cs typeface="Helvetica Neue"/>
                <a:sym typeface="Helvetica Neue"/>
              </a:rPr>
              <a:t>Commercial break</a:t>
            </a:r>
            <a:endParaRPr sz="4000">
              <a:solidFill>
                <a:schemeClr val="lt1"/>
              </a:solidFill>
              <a:latin typeface="Helvetica Neue"/>
              <a:ea typeface="Helvetica Neue"/>
              <a:cs typeface="Helvetica Neue"/>
              <a:sym typeface="Helvetica Neue"/>
            </a:endParaRPr>
          </a:p>
        </p:txBody>
      </p:sp>
      <p:pic>
        <p:nvPicPr>
          <p:cNvPr id="743" name="Google Shape;743;p83"/>
          <p:cNvPicPr preferRelativeResize="0"/>
          <p:nvPr/>
        </p:nvPicPr>
        <p:blipFill rotWithShape="1">
          <a:blip r:embed="rId4">
            <a:alphaModFix/>
          </a:blip>
          <a:srcRect b="35670" l="23674" r="23925" t="35448"/>
          <a:stretch/>
        </p:blipFill>
        <p:spPr>
          <a:xfrm>
            <a:off x="7915975" y="158475"/>
            <a:ext cx="1066350" cy="330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Data collection</a:t>
            </a:r>
            <a:endParaRPr b="1" i="0" sz="3600" u="none" cap="none" strike="noStrike">
              <a:solidFill>
                <a:schemeClr val="dk2"/>
              </a:solidFill>
              <a:latin typeface="Calibri"/>
              <a:ea typeface="Calibri"/>
              <a:cs typeface="Calibri"/>
              <a:sym typeface="Calibri"/>
            </a:endParaRPr>
          </a:p>
        </p:txBody>
      </p:sp>
      <p:sp>
        <p:nvSpPr>
          <p:cNvPr id="750" name="Google Shape;750;p84"/>
          <p:cNvSpPr/>
          <p:nvPr/>
        </p:nvSpPr>
        <p:spPr>
          <a:xfrm>
            <a:off x="237125" y="2004675"/>
            <a:ext cx="2304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751" name="Google Shape;751;p84"/>
          <p:cNvSpPr/>
          <p:nvPr/>
        </p:nvSpPr>
        <p:spPr>
          <a:xfrm>
            <a:off x="971600"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Identification of features</a:t>
            </a:r>
            <a:endParaRPr>
              <a:latin typeface="Calibri"/>
              <a:ea typeface="Calibri"/>
              <a:cs typeface="Calibri"/>
              <a:sym typeface="Calibri"/>
            </a:endParaRPr>
          </a:p>
        </p:txBody>
      </p:sp>
      <p:cxnSp>
        <p:nvCxnSpPr>
          <p:cNvPr id="752" name="Google Shape;752;p84"/>
          <p:cNvCxnSpPr>
            <a:stCxn id="750" idx="6"/>
            <a:endCxn id="751" idx="1"/>
          </p:cNvCxnSpPr>
          <p:nvPr/>
        </p:nvCxnSpPr>
        <p:spPr>
          <a:xfrm>
            <a:off x="467525" y="2112675"/>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753" name="Google Shape;753;p84"/>
          <p:cNvSpPr/>
          <p:nvPr/>
        </p:nvSpPr>
        <p:spPr>
          <a:xfrm>
            <a:off x="6516216" y="2625756"/>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Removing irrelevant features</a:t>
            </a:r>
            <a:endParaRPr>
              <a:latin typeface="Calibri"/>
              <a:ea typeface="Calibri"/>
              <a:cs typeface="Calibri"/>
              <a:sym typeface="Calibri"/>
            </a:endParaRPr>
          </a:p>
        </p:txBody>
      </p:sp>
      <p:sp>
        <p:nvSpPr>
          <p:cNvPr id="754" name="Google Shape;754;p84"/>
          <p:cNvSpPr/>
          <p:nvPr/>
        </p:nvSpPr>
        <p:spPr>
          <a:xfrm>
            <a:off x="4680012"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755" name="Google Shape;755;p84"/>
          <p:cNvSpPr/>
          <p:nvPr/>
        </p:nvSpPr>
        <p:spPr>
          <a:xfrm>
            <a:off x="6516216"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100">
                <a:solidFill>
                  <a:schemeClr val="dk2"/>
                </a:solidFill>
                <a:latin typeface="Calibri"/>
                <a:ea typeface="Calibri"/>
                <a:cs typeface="Calibri"/>
                <a:sym typeface="Calibri"/>
              </a:rPr>
              <a:t>Unsupervised/ supervised discretization</a:t>
            </a:r>
            <a:endParaRPr i="0" sz="1100" u="none" cap="none" strike="noStrike">
              <a:solidFill>
                <a:schemeClr val="dk2"/>
              </a:solidFill>
              <a:latin typeface="Calibri"/>
              <a:ea typeface="Calibri"/>
              <a:cs typeface="Calibri"/>
              <a:sym typeface="Calibri"/>
            </a:endParaRPr>
          </a:p>
        </p:txBody>
      </p:sp>
      <p:cxnSp>
        <p:nvCxnSpPr>
          <p:cNvPr id="756" name="Google Shape;756;p84"/>
          <p:cNvCxnSpPr>
            <a:stCxn id="754" idx="3"/>
            <a:endCxn id="755" idx="1"/>
          </p:cNvCxnSpPr>
          <p:nvPr/>
        </p:nvCxnSpPr>
        <p:spPr>
          <a:xfrm>
            <a:off x="5832140" y="2112699"/>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757" name="Google Shape;757;p84"/>
          <p:cNvSpPr txBox="1"/>
          <p:nvPr/>
        </p:nvSpPr>
        <p:spPr>
          <a:xfrm>
            <a:off x="5148064" y="1545636"/>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Discretization?</a:t>
            </a:r>
            <a:endParaRPr sz="1200">
              <a:solidFill>
                <a:schemeClr val="dk2"/>
              </a:solidFill>
              <a:latin typeface="Calibri"/>
              <a:ea typeface="Calibri"/>
              <a:cs typeface="Calibri"/>
              <a:sym typeface="Calibri"/>
            </a:endParaRPr>
          </a:p>
        </p:txBody>
      </p:sp>
      <p:cxnSp>
        <p:nvCxnSpPr>
          <p:cNvPr id="758" name="Google Shape;758;p84"/>
          <p:cNvCxnSpPr>
            <a:stCxn id="755" idx="2"/>
            <a:endCxn id="753" idx="0"/>
          </p:cNvCxnSpPr>
          <p:nvPr/>
        </p:nvCxnSpPr>
        <p:spPr>
          <a:xfrm>
            <a:off x="7344308" y="2355726"/>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759" name="Google Shape;759;p84"/>
          <p:cNvCxnSpPr>
            <a:stCxn id="754" idx="2"/>
            <a:endCxn id="753" idx="1"/>
          </p:cNvCxnSpPr>
          <p:nvPr/>
        </p:nvCxnSpPr>
        <p:spPr>
          <a:xfrm flipH="1" rot="-5400000">
            <a:off x="5629576" y="1982226"/>
            <a:ext cx="513000" cy="1260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760" name="Google Shape;760;p84"/>
          <p:cNvSpPr/>
          <p:nvPr/>
        </p:nvSpPr>
        <p:spPr>
          <a:xfrm>
            <a:off x="6768244" y="3381840"/>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761" name="Google Shape;761;p84"/>
          <p:cNvCxnSpPr>
            <a:stCxn id="753" idx="2"/>
            <a:endCxn id="760" idx="0"/>
          </p:cNvCxnSpPr>
          <p:nvPr/>
        </p:nvCxnSpPr>
        <p:spPr>
          <a:xfrm>
            <a:off x="7344308" y="3111810"/>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762" name="Google Shape;762;p84"/>
          <p:cNvSpPr txBox="1"/>
          <p:nvPr/>
        </p:nvSpPr>
        <p:spPr>
          <a:xfrm>
            <a:off x="7812360" y="3489852"/>
            <a:ext cx="1296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Normalization?</a:t>
            </a:r>
            <a:endParaRPr sz="1200">
              <a:solidFill>
                <a:schemeClr val="dk2"/>
              </a:solidFill>
              <a:latin typeface="Calibri"/>
              <a:ea typeface="Calibri"/>
              <a:cs typeface="Calibri"/>
              <a:sym typeface="Calibri"/>
            </a:endParaRPr>
          </a:p>
        </p:txBody>
      </p:sp>
      <p:sp>
        <p:nvSpPr>
          <p:cNvPr id="763" name="Google Shape;763;p84"/>
          <p:cNvSpPr/>
          <p:nvPr/>
        </p:nvSpPr>
        <p:spPr>
          <a:xfrm>
            <a:off x="4427984" y="3381840"/>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Standardization</a:t>
            </a:r>
            <a:r>
              <a:rPr lang="en" sz="1200">
                <a:solidFill>
                  <a:schemeClr val="dk1"/>
                </a:solidFill>
                <a:latin typeface="Calibri"/>
                <a:ea typeface="Calibri"/>
                <a:cs typeface="Calibri"/>
                <a:sym typeface="Calibri"/>
              </a:rPr>
              <a:t> etc.</a:t>
            </a:r>
            <a:endParaRPr i="0" sz="1200" u="none" cap="none" strike="noStrike">
              <a:solidFill>
                <a:schemeClr val="dk2"/>
              </a:solidFill>
              <a:latin typeface="Calibri"/>
              <a:ea typeface="Calibri"/>
              <a:cs typeface="Calibri"/>
              <a:sym typeface="Calibri"/>
            </a:endParaRPr>
          </a:p>
        </p:txBody>
      </p:sp>
      <p:cxnSp>
        <p:nvCxnSpPr>
          <p:cNvPr id="764" name="Google Shape;764;p84"/>
          <p:cNvCxnSpPr>
            <a:stCxn id="760" idx="1"/>
            <a:endCxn id="763" idx="3"/>
          </p:cNvCxnSpPr>
          <p:nvPr/>
        </p:nvCxnSpPr>
        <p:spPr>
          <a:xfrm rot="10800000">
            <a:off x="6084244" y="3624867"/>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765" name="Google Shape;765;p84"/>
          <p:cNvSpPr txBox="1"/>
          <p:nvPr/>
        </p:nvSpPr>
        <p:spPr>
          <a:xfrm>
            <a:off x="5580112"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766" name="Google Shape;766;p84"/>
          <p:cNvSpPr txBox="1"/>
          <p:nvPr/>
        </p:nvSpPr>
        <p:spPr>
          <a:xfrm>
            <a:off x="5076056" y="235572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767" name="Google Shape;767;p84"/>
          <p:cNvSpPr txBox="1"/>
          <p:nvPr/>
        </p:nvSpPr>
        <p:spPr>
          <a:xfrm>
            <a:off x="6300192" y="3435846"/>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768" name="Google Shape;768;p84"/>
          <p:cNvSpPr txBox="1"/>
          <p:nvPr/>
        </p:nvSpPr>
        <p:spPr>
          <a:xfrm>
            <a:off x="7164288" y="3867894"/>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769" name="Google Shape;769;p84"/>
          <p:cNvSpPr/>
          <p:nvPr/>
        </p:nvSpPr>
        <p:spPr>
          <a:xfrm>
            <a:off x="3023828"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770" name="Google Shape;770;p84"/>
          <p:cNvSpPr txBox="1"/>
          <p:nvPr/>
        </p:nvSpPr>
        <p:spPr>
          <a:xfrm>
            <a:off x="2699792" y="2355726"/>
            <a:ext cx="18003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Class label available?</a:t>
            </a:r>
            <a:endParaRPr sz="1200">
              <a:solidFill>
                <a:schemeClr val="dk2"/>
              </a:solidFill>
              <a:latin typeface="Calibri"/>
              <a:ea typeface="Calibri"/>
              <a:cs typeface="Calibri"/>
              <a:sym typeface="Calibri"/>
            </a:endParaRPr>
          </a:p>
        </p:txBody>
      </p:sp>
      <p:cxnSp>
        <p:nvCxnSpPr>
          <p:cNvPr id="771" name="Google Shape;771;p84"/>
          <p:cNvCxnSpPr>
            <a:stCxn id="769" idx="3"/>
            <a:endCxn id="754" idx="1"/>
          </p:cNvCxnSpPr>
          <p:nvPr/>
        </p:nvCxnSpPr>
        <p:spPr>
          <a:xfrm>
            <a:off x="4175956" y="2112699"/>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772" name="Google Shape;772;p84"/>
          <p:cNvCxnSpPr>
            <a:stCxn id="751" idx="3"/>
            <a:endCxn id="769" idx="1"/>
          </p:cNvCxnSpPr>
          <p:nvPr/>
        </p:nvCxnSpPr>
        <p:spPr>
          <a:xfrm>
            <a:off x="2627784" y="2112699"/>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773" name="Google Shape;773;p84"/>
          <p:cNvSpPr txBox="1"/>
          <p:nvPr/>
        </p:nvSpPr>
        <p:spPr>
          <a:xfrm>
            <a:off x="3923928" y="192367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cxnSp>
        <p:nvCxnSpPr>
          <p:cNvPr id="774" name="Google Shape;774;p84"/>
          <p:cNvCxnSpPr>
            <a:stCxn id="769" idx="0"/>
            <a:endCxn id="775" idx="2"/>
          </p:cNvCxnSpPr>
          <p:nvPr/>
        </p:nvCxnSpPr>
        <p:spPr>
          <a:xfrm rot="10800000">
            <a:off x="3599892" y="1545672"/>
            <a:ext cx="0" cy="324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776" name="Google Shape;776;p84"/>
          <p:cNvSpPr txBox="1"/>
          <p:nvPr/>
        </p:nvSpPr>
        <p:spPr>
          <a:xfrm>
            <a:off x="3419872" y="1653648"/>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cxnSp>
        <p:nvCxnSpPr>
          <p:cNvPr id="777" name="Google Shape;777;p84"/>
          <p:cNvCxnSpPr>
            <a:stCxn id="775" idx="3"/>
            <a:endCxn id="754" idx="0"/>
          </p:cNvCxnSpPr>
          <p:nvPr/>
        </p:nvCxnSpPr>
        <p:spPr>
          <a:xfrm>
            <a:off x="4428076" y="1302672"/>
            <a:ext cx="828000" cy="567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778" name="Google Shape;778;p84"/>
          <p:cNvSpPr/>
          <p:nvPr/>
        </p:nvSpPr>
        <p:spPr>
          <a:xfrm>
            <a:off x="3405475" y="4299950"/>
            <a:ext cx="2304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779" name="Google Shape;779;p84"/>
          <p:cNvCxnSpPr>
            <a:stCxn id="763" idx="1"/>
            <a:endCxn id="778" idx="0"/>
          </p:cNvCxnSpPr>
          <p:nvPr/>
        </p:nvCxnSpPr>
        <p:spPr>
          <a:xfrm flipH="1">
            <a:off x="3520784" y="3624867"/>
            <a:ext cx="907200" cy="675000"/>
          </a:xfrm>
          <a:prstGeom prst="bentConnector2">
            <a:avLst/>
          </a:prstGeom>
          <a:solidFill>
            <a:schemeClr val="accent1"/>
          </a:solidFill>
          <a:ln cap="flat" cmpd="sng" w="9525">
            <a:solidFill>
              <a:schemeClr val="dk1"/>
            </a:solidFill>
            <a:prstDash val="solid"/>
            <a:round/>
            <a:headEnd len="sm" w="sm" type="none"/>
            <a:tailEnd len="med" w="med" type="stealth"/>
          </a:ln>
        </p:spPr>
      </p:cxnSp>
      <p:cxnSp>
        <p:nvCxnSpPr>
          <p:cNvPr id="780" name="Google Shape;780;p84"/>
          <p:cNvCxnSpPr>
            <a:stCxn id="760" idx="2"/>
            <a:endCxn id="778" idx="6"/>
          </p:cNvCxnSpPr>
          <p:nvPr/>
        </p:nvCxnSpPr>
        <p:spPr>
          <a:xfrm rot="5400000">
            <a:off x="5220158" y="2283744"/>
            <a:ext cx="540000" cy="3708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781" name="Google Shape;781;p8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84"/>
          <p:cNvSpPr/>
          <p:nvPr/>
        </p:nvSpPr>
        <p:spPr>
          <a:xfrm>
            <a:off x="2771800" y="105958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Data</a:t>
            </a:r>
            <a:r>
              <a:rPr i="0" lang="en" sz="1200" u="none" cap="none" strike="noStrike">
                <a:solidFill>
                  <a:schemeClr val="dk2"/>
                </a:solidFill>
                <a:latin typeface="Calibri"/>
                <a:ea typeface="Calibri"/>
                <a:cs typeface="Calibri"/>
                <a:sym typeface="Calibri"/>
              </a:rPr>
              <a:t> labeling</a:t>
            </a:r>
            <a:endParaRPr>
              <a:latin typeface="Calibri"/>
              <a:ea typeface="Calibri"/>
              <a:cs typeface="Calibri"/>
              <a:sym typeface="Calibri"/>
            </a:endParaRPr>
          </a:p>
        </p:txBody>
      </p:sp>
      <p:sp>
        <p:nvSpPr>
          <p:cNvPr id="783" name="Google Shape;783;p84"/>
          <p:cNvSpPr/>
          <p:nvPr/>
        </p:nvSpPr>
        <p:spPr>
          <a:xfrm>
            <a:off x="4417387" y="3377978"/>
            <a:ext cx="1656184" cy="486054"/>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5"/>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Feature normali</a:t>
            </a:r>
            <a:r>
              <a:rPr lang="en"/>
              <a:t>z</a:t>
            </a:r>
            <a:r>
              <a:rPr b="1" i="0" lang="en" sz="3600" u="none" cap="none" strike="noStrike">
                <a:solidFill>
                  <a:schemeClr val="dk2"/>
                </a:solidFill>
                <a:latin typeface="Calibri"/>
                <a:ea typeface="Calibri"/>
                <a:cs typeface="Calibri"/>
                <a:sym typeface="Calibri"/>
              </a:rPr>
              <a:t>ation </a:t>
            </a:r>
            <a:endParaRPr b="1" i="0" sz="3600" u="none" cap="none" strike="noStrike">
              <a:solidFill>
                <a:schemeClr val="dk2"/>
              </a:solidFill>
              <a:latin typeface="Calibri"/>
              <a:ea typeface="Calibri"/>
              <a:cs typeface="Calibri"/>
              <a:sym typeface="Calibri"/>
            </a:endParaRPr>
          </a:p>
        </p:txBody>
      </p:sp>
      <p:sp>
        <p:nvSpPr>
          <p:cNvPr id="790" name="Google Shape;790;p85"/>
          <p:cNvSpPr txBox="1"/>
          <p:nvPr>
            <p:ph idx="1" type="body"/>
          </p:nvPr>
        </p:nvSpPr>
        <p:spPr>
          <a:xfrm>
            <a:off x="179400" y="1006075"/>
            <a:ext cx="8632800" cy="39108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Some classifiers </a:t>
            </a:r>
            <a:r>
              <a:rPr lang="en" sz="2400"/>
              <a:t>can’t easily handle</a:t>
            </a:r>
            <a:r>
              <a:rPr b="0" i="0" lang="en" sz="2400" u="none" cap="none" strike="noStrike">
                <a:solidFill>
                  <a:schemeClr val="dk1"/>
                </a:solidFill>
                <a:latin typeface="Calibri"/>
                <a:ea typeface="Calibri"/>
                <a:cs typeface="Calibri"/>
                <a:sym typeface="Calibri"/>
              </a:rPr>
              <a:t> features with very different scales, e.g.,</a:t>
            </a:r>
            <a:endParaRPr sz="2400"/>
          </a:p>
          <a:p>
            <a:pPr indent="-381000" lvl="1" marL="914400" marR="0" rtl="0" algn="l">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Revenue in </a:t>
            </a:r>
            <a:r>
              <a:rPr lang="en" sz="2400"/>
              <a:t>CHF</a:t>
            </a:r>
            <a:r>
              <a:rPr b="0" i="0" lang="en" sz="2400" u="none" cap="none" strike="noStrike">
                <a:solidFill>
                  <a:schemeClr val="dk1"/>
                </a:solidFill>
                <a:latin typeface="Calibri"/>
                <a:ea typeface="Calibri"/>
                <a:cs typeface="Calibri"/>
                <a:sym typeface="Calibri"/>
              </a:rPr>
              <a:t>: 10,000,000 </a:t>
            </a:r>
            <a:endParaRPr sz="2400"/>
          </a:p>
          <a:p>
            <a:pPr indent="-381000" lvl="1" marL="914400" marR="0" rtl="0" algn="l">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 of employees: 300</a:t>
            </a:r>
            <a:endParaRPr sz="2400"/>
          </a:p>
          <a:p>
            <a:pPr indent="-381000" lvl="0" marL="457200" marR="0" rtl="0" algn="l">
              <a:spcBef>
                <a:spcPts val="0"/>
              </a:spcBef>
              <a:spcAft>
                <a:spcPts val="0"/>
              </a:spcAft>
              <a:buSzPts val="2400"/>
              <a:buChar char="●"/>
            </a:pPr>
            <a:r>
              <a:rPr b="0" i="0" lang="en" sz="2400" u="none" cap="none" strike="noStrike">
                <a:solidFill>
                  <a:schemeClr val="dk1"/>
                </a:solidFill>
                <a:latin typeface="Calibri"/>
                <a:ea typeface="Calibri"/>
                <a:cs typeface="Calibri"/>
                <a:sym typeface="Calibri"/>
              </a:rPr>
              <a:t>Features with large values dominate the others, and the classifier tends to over-optimi</a:t>
            </a:r>
            <a:r>
              <a:rPr lang="en" sz="2400"/>
              <a:t>z</a:t>
            </a:r>
            <a:r>
              <a:rPr b="0" i="0" lang="en" sz="2400" u="none" cap="none" strike="noStrike">
                <a:solidFill>
                  <a:schemeClr val="dk1"/>
                </a:solidFill>
                <a:latin typeface="Calibri"/>
                <a:ea typeface="Calibri"/>
                <a:cs typeface="Calibri"/>
                <a:sym typeface="Calibri"/>
              </a:rPr>
              <a:t>e for them</a:t>
            </a:r>
            <a:endParaRPr sz="2400"/>
          </a:p>
          <a:p>
            <a:pPr indent="-381000" lvl="0" marL="457200" marR="0" rtl="0" algn="l">
              <a:spcBef>
                <a:spcPts val="0"/>
              </a:spcBef>
              <a:spcAft>
                <a:spcPts val="0"/>
              </a:spcAft>
              <a:buSzPts val="2400"/>
              <a:buChar char="●"/>
            </a:pPr>
            <a:r>
              <a:rPr lang="en" sz="2400"/>
              <a:t>Even single feature may span many orders of magnitude</a:t>
            </a:r>
            <a:endParaRPr sz="2400"/>
          </a:p>
          <a:p>
            <a:pPr indent="-381000" lvl="1" marL="914400" marR="0" rtl="0" algn="l">
              <a:spcBef>
                <a:spcPts val="0"/>
              </a:spcBef>
              <a:spcAft>
                <a:spcPts val="0"/>
              </a:spcAft>
              <a:buSzPts val="2400"/>
              <a:buChar char="○"/>
            </a:pPr>
            <a:r>
              <a:rPr lang="en" sz="2400"/>
              <a:t>e.g., city size (most cities small, some huge)</a:t>
            </a:r>
            <a:endParaRPr sz="2400"/>
          </a:p>
          <a:p>
            <a:pPr indent="-381000" lvl="1" marL="914400" marR="0" rtl="0" algn="l">
              <a:spcBef>
                <a:spcPts val="0"/>
              </a:spcBef>
              <a:spcAft>
                <a:spcPts val="0"/>
              </a:spcAft>
              <a:buSzPts val="2400"/>
              <a:buChar char="○"/>
            </a:pPr>
            <a:r>
              <a:rPr lang="en" sz="2400"/>
              <a:t>Too little resolution where data is dense, too much resolution where data is sparse</a:t>
            </a:r>
            <a:endParaRPr sz="2400"/>
          </a:p>
        </p:txBody>
      </p:sp>
      <p:sp>
        <p:nvSpPr>
          <p:cNvPr id="791" name="Google Shape;791;p8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9"/>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https://go.epfl.ch/ada2023-lec8-feedback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310" name="Google Shape;310;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6"/>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Logarithmic s</a:t>
            </a:r>
            <a:r>
              <a:rPr b="1" i="0" lang="en" sz="3600" u="none" cap="none" strike="noStrike">
                <a:solidFill>
                  <a:schemeClr val="dk2"/>
                </a:solidFill>
                <a:latin typeface="Calibri"/>
                <a:ea typeface="Calibri"/>
                <a:cs typeface="Calibri"/>
                <a:sym typeface="Calibri"/>
              </a:rPr>
              <a:t>caling</a:t>
            </a:r>
            <a:endParaRPr b="1" i="0" sz="3600" u="none" cap="none" strike="noStrike">
              <a:solidFill>
                <a:schemeClr val="dk2"/>
              </a:solidFill>
              <a:latin typeface="Calibri"/>
              <a:ea typeface="Calibri"/>
              <a:cs typeface="Calibri"/>
              <a:sym typeface="Calibri"/>
            </a:endParaRPr>
          </a:p>
        </p:txBody>
      </p:sp>
      <p:sp>
        <p:nvSpPr>
          <p:cNvPr id="797" name="Google Shape;797;p86"/>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ctr">
              <a:spcBef>
                <a:spcPts val="640"/>
              </a:spcBef>
              <a:spcAft>
                <a:spcPts val="0"/>
              </a:spcAft>
              <a:buClr>
                <a:schemeClr val="dk1"/>
              </a:buClr>
              <a:buFont typeface="Calibri"/>
              <a:buNone/>
            </a:pPr>
            <a:r>
              <a:rPr b="0" i="1" lang="en" sz="3200" u="none" cap="none" strike="noStrike">
                <a:solidFill>
                  <a:schemeClr val="dk1"/>
                </a:solidFill>
                <a:latin typeface="Calibri"/>
                <a:ea typeface="Calibri"/>
                <a:cs typeface="Calibri"/>
                <a:sym typeface="Calibri"/>
              </a:rPr>
              <a:t>x</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 = log(</a:t>
            </a:r>
            <a:r>
              <a:rPr b="0" i="1" lang="en" sz="3200" u="none" cap="none" strike="noStrike">
                <a:solidFill>
                  <a:schemeClr val="dk1"/>
                </a:solidFill>
                <a:latin typeface="Calibri"/>
                <a:ea typeface="Calibri"/>
                <a:cs typeface="Calibri"/>
                <a:sym typeface="Calibri"/>
              </a:rPr>
              <a:t>x</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317500" lvl="0" marL="457200" marR="0" rtl="0" algn="l">
              <a:spcBef>
                <a:spcPts val="640"/>
              </a:spcBef>
              <a:spcAft>
                <a:spcPts val="0"/>
              </a:spcAft>
              <a:buSzPts val="1400"/>
              <a:buChar char="●"/>
            </a:pPr>
            <a:r>
              <a:rPr lang="en"/>
              <a:t>Consider order of magnitude, rather than direct value</a:t>
            </a:r>
            <a:endParaRPr/>
          </a:p>
          <a:p>
            <a:pPr indent="-317500" lvl="0" marL="457200" marR="0" rtl="0" algn="l">
              <a:spcBef>
                <a:spcPts val="0"/>
              </a:spcBef>
              <a:spcAft>
                <a:spcPts val="0"/>
              </a:spcAft>
              <a:buSzPts val="1400"/>
              <a:buChar char="●"/>
            </a:pPr>
            <a:r>
              <a:rPr lang="en"/>
              <a:t>Good for heavy-tailed features (e.g., from power laws)</a:t>
            </a:r>
            <a:endParaRPr/>
          </a:p>
          <a:p>
            <a:pPr indent="0" lvl="0" marL="0" marR="0" rtl="0" algn="l">
              <a:spcBef>
                <a:spcPts val="640"/>
              </a:spcBef>
              <a:spcAft>
                <a:spcPts val="0"/>
              </a:spcAft>
              <a:buClr>
                <a:schemeClr val="dk1"/>
              </a:buClr>
              <a:buFont typeface="Calibri"/>
              <a:buNone/>
            </a:pPr>
            <a:r>
              <a:t/>
            </a:r>
            <a:endParaRPr/>
          </a:p>
        </p:txBody>
      </p:sp>
      <p:sp>
        <p:nvSpPr>
          <p:cNvPr id="798" name="Google Shape;798;p8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9" name="Google Shape;799;p86"/>
          <p:cNvPicPr preferRelativeResize="0"/>
          <p:nvPr/>
        </p:nvPicPr>
        <p:blipFill>
          <a:blip r:embed="rId3">
            <a:alphaModFix/>
          </a:blip>
          <a:stretch>
            <a:fillRect/>
          </a:stretch>
        </p:blipFill>
        <p:spPr>
          <a:xfrm>
            <a:off x="5640550" y="3283275"/>
            <a:ext cx="2970050" cy="1707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7"/>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Min-max s</a:t>
            </a:r>
            <a:r>
              <a:rPr b="1" i="0" lang="en" sz="3600" u="none" cap="none" strike="noStrike">
                <a:solidFill>
                  <a:schemeClr val="dk2"/>
                </a:solidFill>
                <a:latin typeface="Calibri"/>
                <a:ea typeface="Calibri"/>
                <a:cs typeface="Calibri"/>
                <a:sym typeface="Calibri"/>
              </a:rPr>
              <a:t>caling</a:t>
            </a:r>
            <a:endParaRPr b="1" i="0" sz="3600" u="none" cap="none" strike="noStrike">
              <a:solidFill>
                <a:schemeClr val="dk2"/>
              </a:solidFill>
              <a:latin typeface="Calibri"/>
              <a:ea typeface="Calibri"/>
              <a:cs typeface="Calibri"/>
              <a:sym typeface="Calibri"/>
            </a:endParaRPr>
          </a:p>
        </p:txBody>
      </p:sp>
      <p:sp>
        <p:nvSpPr>
          <p:cNvPr id="805" name="Google Shape;805;p87"/>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40"/>
              </a:spcBef>
              <a:spcAft>
                <a:spcPts val="0"/>
              </a:spcAft>
              <a:buClr>
                <a:schemeClr val="dk1"/>
              </a:buClr>
              <a:buFont typeface="Calibri"/>
              <a:buNone/>
            </a:pPr>
            <a:r>
              <a:rPr b="0" i="1" lang="en" sz="3200" u="none" cap="none" strike="noStrike">
                <a:solidFill>
                  <a:schemeClr val="dk1"/>
                </a:solidFill>
                <a:latin typeface="Calibri"/>
                <a:ea typeface="Calibri"/>
                <a:cs typeface="Calibri"/>
                <a:sym typeface="Calibri"/>
              </a:rPr>
              <a:t>x</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 = (</a:t>
            </a:r>
            <a:r>
              <a:rPr b="0" i="1" lang="en" sz="3200" u="none" cap="none" strike="noStrike">
                <a:solidFill>
                  <a:schemeClr val="dk1"/>
                </a:solidFill>
                <a:latin typeface="Calibri"/>
                <a:ea typeface="Calibri"/>
                <a:cs typeface="Calibri"/>
                <a:sym typeface="Calibri"/>
              </a:rPr>
              <a:t>x</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 – </a:t>
            </a:r>
            <a:r>
              <a:rPr b="0" i="1" lang="en" sz="3200" u="none" cap="none" strike="noStrike">
                <a:solidFill>
                  <a:schemeClr val="dk1"/>
                </a:solidFill>
                <a:latin typeface="Calibri"/>
                <a:ea typeface="Calibri"/>
                <a:cs typeface="Calibri"/>
                <a:sym typeface="Calibri"/>
              </a:rPr>
              <a:t>m</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a:t>
            </a:r>
            <a:r>
              <a:rPr b="0" i="1" lang="en" sz="3200" u="none" cap="none" strike="noStrike">
                <a:solidFill>
                  <a:schemeClr val="dk1"/>
                </a:solidFill>
                <a:latin typeface="Calibri"/>
                <a:ea typeface="Calibri"/>
                <a:cs typeface="Calibri"/>
                <a:sym typeface="Calibri"/>
              </a:rPr>
              <a:t>M</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 – </a:t>
            </a:r>
            <a:r>
              <a:rPr b="0" i="1" lang="en" sz="3200" u="none" cap="none" strike="noStrike">
                <a:solidFill>
                  <a:schemeClr val="dk1"/>
                </a:solidFill>
                <a:latin typeface="Calibri"/>
                <a:ea typeface="Calibri"/>
                <a:cs typeface="Calibri"/>
                <a:sym typeface="Calibri"/>
              </a:rPr>
              <a:t>m</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a:t>
            </a:r>
            <a:endParaRPr b="0" baseline="-2500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where </a:t>
            </a:r>
            <a:r>
              <a:rPr i="1" lang="en"/>
              <a:t>M</a:t>
            </a:r>
            <a:r>
              <a:rPr baseline="-25000" i="1" lang="en"/>
              <a:t>i</a:t>
            </a:r>
            <a:r>
              <a:rPr b="0" i="0" lang="en" sz="3200" u="none" cap="none" strike="noStrike">
                <a:solidFill>
                  <a:schemeClr val="dk1"/>
                </a:solidFill>
                <a:latin typeface="Calibri"/>
                <a:ea typeface="Calibri"/>
                <a:cs typeface="Calibri"/>
                <a:sym typeface="Calibri"/>
              </a:rPr>
              <a:t> and </a:t>
            </a:r>
            <a:r>
              <a:rPr i="1" lang="en"/>
              <a:t>m</a:t>
            </a:r>
            <a:r>
              <a:rPr baseline="-25000" i="1" lang="en"/>
              <a:t>i</a:t>
            </a:r>
            <a:r>
              <a:rPr b="0" i="0" lang="en" sz="3200" u="none" cap="none" strike="noStrike">
                <a:solidFill>
                  <a:schemeClr val="dk1"/>
                </a:solidFill>
                <a:latin typeface="Calibri"/>
                <a:ea typeface="Calibri"/>
                <a:cs typeface="Calibri"/>
                <a:sym typeface="Calibri"/>
              </a:rPr>
              <a:t> are the max and min values of feature </a:t>
            </a:r>
            <a:r>
              <a:rPr i="1" lang="en"/>
              <a:t>x</a:t>
            </a:r>
            <a:r>
              <a:rPr baseline="-25000" i="1" lang="en"/>
              <a:t>i</a:t>
            </a:r>
            <a:r>
              <a:rPr b="0" i="0" lang="en" sz="3200" u="none" cap="none" strike="noStrike">
                <a:solidFill>
                  <a:schemeClr val="dk1"/>
                </a:solidFill>
                <a:latin typeface="Calibri"/>
                <a:ea typeface="Calibri"/>
                <a:cs typeface="Calibri"/>
                <a:sym typeface="Calibri"/>
              </a:rPr>
              <a:t> respectively</a:t>
            </a:r>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The new feature </a:t>
            </a:r>
            <a:r>
              <a:rPr i="1" lang="en"/>
              <a:t>x</a:t>
            </a:r>
            <a:r>
              <a:rPr baseline="-25000" i="1" lang="en"/>
              <a:t>i</a:t>
            </a:r>
            <a:r>
              <a:rPr b="0" i="0" lang="en" sz="3200" u="none" cap="none" strike="noStrike">
                <a:solidFill>
                  <a:schemeClr val="dk1"/>
                </a:solidFill>
                <a:latin typeface="Calibri"/>
                <a:ea typeface="Calibri"/>
                <a:cs typeface="Calibri"/>
                <a:sym typeface="Calibri"/>
              </a:rPr>
              <a:t>’ lies in the interval [0,1]</a:t>
            </a:r>
            <a:endParaRPr b="0" i="0" sz="3200" u="none" cap="none" strike="noStrike">
              <a:solidFill>
                <a:schemeClr val="dk1"/>
              </a:solidFill>
              <a:latin typeface="Calibri"/>
              <a:ea typeface="Calibri"/>
              <a:cs typeface="Calibri"/>
              <a:sym typeface="Calibri"/>
            </a:endParaRPr>
          </a:p>
        </p:txBody>
      </p:sp>
      <p:sp>
        <p:nvSpPr>
          <p:cNvPr id="806" name="Google Shape;806;p8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8"/>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Standardi</a:t>
            </a:r>
            <a:r>
              <a:rPr lang="en"/>
              <a:t>z</a:t>
            </a:r>
            <a:r>
              <a:rPr b="1" i="0" lang="en" sz="3600" u="none" cap="none" strike="noStrike">
                <a:solidFill>
                  <a:schemeClr val="dk2"/>
                </a:solidFill>
                <a:latin typeface="Calibri"/>
                <a:ea typeface="Calibri"/>
                <a:cs typeface="Calibri"/>
                <a:sym typeface="Calibri"/>
              </a:rPr>
              <a:t>ation</a:t>
            </a:r>
            <a:endParaRPr b="1" i="0" sz="3600" u="none" cap="none" strike="noStrike">
              <a:solidFill>
                <a:schemeClr val="dk2"/>
              </a:solidFill>
              <a:latin typeface="Calibri"/>
              <a:ea typeface="Calibri"/>
              <a:cs typeface="Calibri"/>
              <a:sym typeface="Calibri"/>
            </a:endParaRPr>
          </a:p>
        </p:txBody>
      </p:sp>
      <p:sp>
        <p:nvSpPr>
          <p:cNvPr id="812" name="Google Shape;812;p88"/>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ctr">
              <a:spcBef>
                <a:spcPts val="640"/>
              </a:spcBef>
              <a:spcAft>
                <a:spcPts val="0"/>
              </a:spcAft>
              <a:buClr>
                <a:schemeClr val="dk1"/>
              </a:buClr>
              <a:buFont typeface="Calibri"/>
              <a:buNone/>
            </a:pPr>
            <a:r>
              <a:rPr b="0" i="1" lang="en" sz="3200" u="none" cap="none" strike="noStrike">
                <a:solidFill>
                  <a:schemeClr val="dk1"/>
                </a:solidFill>
                <a:latin typeface="Calibri"/>
                <a:ea typeface="Calibri"/>
                <a:cs typeface="Calibri"/>
                <a:sym typeface="Calibri"/>
              </a:rPr>
              <a:t>x</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 = (</a:t>
            </a:r>
            <a:r>
              <a:rPr b="0" i="1" lang="en" sz="3200" u="none" cap="none" strike="noStrike">
                <a:solidFill>
                  <a:schemeClr val="dk1"/>
                </a:solidFill>
                <a:latin typeface="Calibri"/>
                <a:ea typeface="Calibri"/>
                <a:cs typeface="Calibri"/>
                <a:sym typeface="Calibri"/>
              </a:rPr>
              <a:t>x</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 – μ</a:t>
            </a:r>
            <a:r>
              <a:rPr b="0" baseline="-25000" i="1" lang="en" sz="3200" u="none" cap="none" strike="noStrike">
                <a:solidFill>
                  <a:schemeClr val="dk1"/>
                </a:solidFill>
                <a:latin typeface="Calibri"/>
                <a:ea typeface="Calibri"/>
                <a:cs typeface="Calibri"/>
                <a:sym typeface="Calibri"/>
              </a:rPr>
              <a:t>i</a:t>
            </a:r>
            <a:r>
              <a:rPr b="0" i="0" lang="en" sz="3200" u="none" cap="none" strike="noStrike">
                <a:solidFill>
                  <a:schemeClr val="dk1"/>
                </a:solidFill>
                <a:latin typeface="Calibri"/>
                <a:ea typeface="Calibri"/>
                <a:cs typeface="Calibri"/>
                <a:sym typeface="Calibri"/>
              </a:rPr>
              <a:t>)/σ</a:t>
            </a:r>
            <a:r>
              <a:rPr b="0" baseline="-25000" i="1" lang="en" sz="3200" u="none" cap="none" strike="noStrike">
                <a:solidFill>
                  <a:schemeClr val="dk1"/>
                </a:solidFill>
                <a:latin typeface="Calibri"/>
                <a:ea typeface="Calibri"/>
                <a:cs typeface="Calibri"/>
                <a:sym typeface="Calibri"/>
              </a:rPr>
              <a:t>i</a:t>
            </a:r>
            <a:endParaRPr b="0" baseline="-25000" i="1"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where μ</a:t>
            </a:r>
            <a:r>
              <a:rPr b="0" baseline="-25000" i="1" lang="en" sz="2400" u="none" cap="none" strike="noStrike">
                <a:solidFill>
                  <a:schemeClr val="dk1"/>
                </a:solidFill>
                <a:latin typeface="Calibri"/>
                <a:ea typeface="Calibri"/>
                <a:cs typeface="Calibri"/>
                <a:sym typeface="Calibri"/>
              </a:rPr>
              <a:t>i</a:t>
            </a:r>
            <a:r>
              <a:rPr b="0" i="0" lang="en" sz="2400" u="none" cap="none" strike="noStrike">
                <a:solidFill>
                  <a:schemeClr val="dk1"/>
                </a:solidFill>
                <a:latin typeface="Calibri"/>
                <a:ea typeface="Calibri"/>
                <a:cs typeface="Calibri"/>
                <a:sym typeface="Calibri"/>
              </a:rPr>
              <a:t> is the mean value of feature x</a:t>
            </a:r>
            <a:r>
              <a:rPr b="0" baseline="-25000" i="1" lang="en" sz="2400" u="none" cap="none" strike="noStrike">
                <a:solidFill>
                  <a:schemeClr val="dk1"/>
                </a:solidFill>
                <a:latin typeface="Calibri"/>
                <a:ea typeface="Calibri"/>
                <a:cs typeface="Calibri"/>
                <a:sym typeface="Calibri"/>
              </a:rPr>
              <a:t>i</a:t>
            </a:r>
            <a:r>
              <a:rPr b="0" i="0" lang="en" sz="2400" u="none" cap="none" strike="noStrike">
                <a:solidFill>
                  <a:schemeClr val="dk1"/>
                </a:solidFill>
                <a:latin typeface="Calibri"/>
                <a:ea typeface="Calibri"/>
                <a:cs typeface="Calibri"/>
                <a:sym typeface="Calibri"/>
              </a:rPr>
              <a:t>, and σ</a:t>
            </a:r>
            <a:r>
              <a:rPr b="0" baseline="-25000" i="1" lang="en" sz="2400" u="none" cap="none" strike="noStrike">
                <a:solidFill>
                  <a:schemeClr val="dk1"/>
                </a:solidFill>
                <a:latin typeface="Calibri"/>
                <a:ea typeface="Calibri"/>
                <a:cs typeface="Calibri"/>
                <a:sym typeface="Calibri"/>
              </a:rPr>
              <a:t>i</a:t>
            </a:r>
            <a:r>
              <a:rPr b="0" i="0" lang="en" sz="2400" u="none" cap="none" strike="noStrike">
                <a:solidFill>
                  <a:schemeClr val="dk1"/>
                </a:solidFill>
                <a:latin typeface="Calibri"/>
                <a:ea typeface="Calibri"/>
                <a:cs typeface="Calibri"/>
                <a:sym typeface="Calibri"/>
              </a:rPr>
              <a:t> is the standard deviation</a:t>
            </a:r>
            <a:endParaRPr sz="2400"/>
          </a:p>
          <a:p>
            <a:pPr indent="0" lvl="0" marL="0" marR="0" rtl="0" algn="l">
              <a:spcBef>
                <a:spcPts val="64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The new feature </a:t>
            </a:r>
            <a:r>
              <a:rPr b="0" i="1" lang="en" sz="2400" u="none" cap="none" strike="noStrike">
                <a:solidFill>
                  <a:schemeClr val="dk1"/>
                </a:solidFill>
                <a:latin typeface="Calibri"/>
                <a:ea typeface="Calibri"/>
                <a:cs typeface="Calibri"/>
                <a:sym typeface="Calibri"/>
              </a:rPr>
              <a:t>x</a:t>
            </a:r>
            <a:r>
              <a:rPr b="0" baseline="-25000" i="1" lang="en" sz="2400" u="none" cap="none" strike="noStrike">
                <a:solidFill>
                  <a:schemeClr val="dk1"/>
                </a:solidFill>
                <a:latin typeface="Calibri"/>
                <a:ea typeface="Calibri"/>
                <a:cs typeface="Calibri"/>
                <a:sym typeface="Calibri"/>
              </a:rPr>
              <a:t>i</a:t>
            </a:r>
            <a:r>
              <a:rPr b="0" i="0" lang="en" sz="2400" u="none" cap="none" strike="noStrike">
                <a:solidFill>
                  <a:schemeClr val="dk1"/>
                </a:solidFill>
                <a:latin typeface="Calibri"/>
                <a:ea typeface="Calibri"/>
                <a:cs typeface="Calibri"/>
                <a:sym typeface="Calibri"/>
              </a:rPr>
              <a:t>’ has mean 0 and standard deviation 1  </a:t>
            </a:r>
            <a:endParaRPr b="0" i="0" sz="2400" u="none" cap="none" strike="noStrike">
              <a:solidFill>
                <a:schemeClr val="dk1"/>
              </a:solidFill>
              <a:latin typeface="Calibri"/>
              <a:ea typeface="Calibri"/>
              <a:cs typeface="Calibri"/>
              <a:sym typeface="Calibri"/>
            </a:endParaRPr>
          </a:p>
        </p:txBody>
      </p:sp>
      <p:sp>
        <p:nvSpPr>
          <p:cNvPr id="813" name="Google Shape;813;p8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9"/>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Dangers of s</a:t>
            </a:r>
            <a:r>
              <a:rPr b="1" i="0" lang="en" sz="3600" u="none" cap="none" strike="noStrike">
                <a:solidFill>
                  <a:schemeClr val="dk2"/>
                </a:solidFill>
                <a:latin typeface="Calibri"/>
                <a:ea typeface="Calibri"/>
                <a:cs typeface="Calibri"/>
                <a:sym typeface="Calibri"/>
              </a:rPr>
              <a:t>tandardi</a:t>
            </a:r>
            <a:r>
              <a:rPr lang="en"/>
              <a:t>z</a:t>
            </a:r>
            <a:r>
              <a:rPr b="1" i="0" lang="en" sz="3600" u="none" cap="none" strike="noStrike">
                <a:solidFill>
                  <a:schemeClr val="dk2"/>
                </a:solidFill>
                <a:latin typeface="Calibri"/>
                <a:ea typeface="Calibri"/>
                <a:cs typeface="Calibri"/>
                <a:sym typeface="Calibri"/>
              </a:rPr>
              <a:t>ation </a:t>
            </a:r>
            <a:r>
              <a:rPr lang="en"/>
              <a:t>and</a:t>
            </a:r>
            <a:r>
              <a:rPr b="1" i="0" lang="en" sz="3600" u="none" cap="none" strike="noStrike">
                <a:solidFill>
                  <a:schemeClr val="dk2"/>
                </a:solidFill>
                <a:latin typeface="Calibri"/>
                <a:ea typeface="Calibri"/>
                <a:cs typeface="Calibri"/>
                <a:sym typeface="Calibri"/>
              </a:rPr>
              <a:t> </a:t>
            </a:r>
            <a:r>
              <a:rPr lang="en"/>
              <a:t>s</a:t>
            </a:r>
            <a:r>
              <a:rPr b="1" i="0" lang="en" sz="3600" u="none" cap="none" strike="noStrike">
                <a:solidFill>
                  <a:schemeClr val="dk2"/>
                </a:solidFill>
                <a:latin typeface="Calibri"/>
                <a:ea typeface="Calibri"/>
                <a:cs typeface="Calibri"/>
                <a:sym typeface="Calibri"/>
              </a:rPr>
              <a:t>caling</a:t>
            </a:r>
            <a:endParaRPr b="1" i="0" sz="3600" u="none" cap="none" strike="noStrike">
              <a:solidFill>
                <a:schemeClr val="dk2"/>
              </a:solidFill>
              <a:latin typeface="Calibri"/>
              <a:ea typeface="Calibri"/>
              <a:cs typeface="Calibri"/>
              <a:sym typeface="Calibri"/>
            </a:endParaRPr>
          </a:p>
        </p:txBody>
      </p:sp>
      <p:sp>
        <p:nvSpPr>
          <p:cNvPr id="820" name="Google Shape;820;p89"/>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Calibri"/>
              <a:buNone/>
            </a:pPr>
            <a:r>
              <a:rPr lang="en"/>
              <a:t>Standardization:</a:t>
            </a:r>
            <a:endParaRPr/>
          </a:p>
          <a:p>
            <a:pPr indent="-406400" lvl="0" marL="457200" rtl="0" algn="l">
              <a:spcBef>
                <a:spcPts val="640"/>
              </a:spcBef>
              <a:spcAft>
                <a:spcPts val="0"/>
              </a:spcAft>
              <a:buSzPts val="2800"/>
              <a:buChar char="●"/>
            </a:pPr>
            <a:r>
              <a:rPr lang="en" sz="2800"/>
              <a:t>Assume that the data has been generated by a Gaussian</a:t>
            </a:r>
            <a:endParaRPr sz="2800"/>
          </a:p>
          <a:p>
            <a:pPr indent="-406400" lvl="0" marL="457200" rtl="0" algn="l">
              <a:spcBef>
                <a:spcPts val="0"/>
              </a:spcBef>
              <a:spcAft>
                <a:spcPts val="0"/>
              </a:spcAft>
              <a:buSzPts val="2800"/>
              <a:buChar char="●"/>
            </a:pPr>
            <a:r>
              <a:rPr lang="en" sz="2800"/>
              <a:t>Uses mean and std → not meaningful for heavy-tailed data (may be mitigated by log-scaling)</a:t>
            </a:r>
            <a:endParaRPr/>
          </a:p>
          <a:p>
            <a:pPr indent="0" lvl="0" marL="0" rtl="0" algn="l">
              <a:spcBef>
                <a:spcPts val="640"/>
              </a:spcBef>
              <a:spcAft>
                <a:spcPts val="0"/>
              </a:spcAft>
              <a:buClr>
                <a:schemeClr val="dk1"/>
              </a:buClr>
              <a:buFont typeface="Calibri"/>
              <a:buNone/>
            </a:pPr>
            <a:r>
              <a:rPr lang="en"/>
              <a:t>Min-max scaling:</a:t>
            </a:r>
            <a:endParaRPr/>
          </a:p>
          <a:p>
            <a:pPr indent="-406400" lvl="0" marL="457200" marR="0" rtl="0" algn="l">
              <a:spcBef>
                <a:spcPts val="0"/>
              </a:spcBef>
              <a:spcAft>
                <a:spcPts val="0"/>
              </a:spcAft>
              <a:buSzPts val="2800"/>
              <a:buChar char="●"/>
            </a:pPr>
            <a:r>
              <a:rPr lang="en" sz="2800"/>
              <a:t>If the data has outliers, they scale the typical values to a very small interval</a:t>
            </a:r>
            <a:endParaRPr b="0" i="0" sz="2800" u="none" cap="none" strike="noStrike">
              <a:solidFill>
                <a:schemeClr val="dk1"/>
              </a:solidFill>
              <a:latin typeface="Calibri"/>
              <a:ea typeface="Calibri"/>
              <a:cs typeface="Calibri"/>
              <a:sym typeface="Calibri"/>
            </a:endParaRPr>
          </a:p>
        </p:txBody>
      </p:sp>
      <p:sp>
        <p:nvSpPr>
          <p:cNvPr id="821" name="Google Shape;821;p8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0"/>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Classification pipeline</a:t>
            </a:r>
            <a:endParaRPr b="1" i="0" sz="3600" u="none" cap="none" strike="noStrike">
              <a:solidFill>
                <a:schemeClr val="dk2"/>
              </a:solidFill>
              <a:latin typeface="Calibri"/>
              <a:ea typeface="Calibri"/>
              <a:cs typeface="Calibri"/>
              <a:sym typeface="Calibri"/>
            </a:endParaRPr>
          </a:p>
        </p:txBody>
      </p:sp>
      <p:sp>
        <p:nvSpPr>
          <p:cNvPr id="828" name="Google Shape;828;p90"/>
          <p:cNvSpPr/>
          <p:nvPr/>
        </p:nvSpPr>
        <p:spPr>
          <a:xfrm>
            <a:off x="239623" y="2409725"/>
            <a:ext cx="2100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829" name="Google Shape;829;p90"/>
          <p:cNvSpPr/>
          <p:nvPr/>
        </p:nvSpPr>
        <p:spPr>
          <a:xfrm>
            <a:off x="917594" y="2193708"/>
            <a:ext cx="2208245" cy="648072"/>
          </a:xfrm>
          <a:prstGeom prst="flowChartProcess">
            <a:avLst/>
          </a:prstGeom>
          <a:solidFill>
            <a:srgbClr val="FFCC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Data collection</a:t>
            </a:r>
            <a:endParaRPr>
              <a:latin typeface="Calibri"/>
              <a:ea typeface="Calibri"/>
              <a:cs typeface="Calibri"/>
              <a:sym typeface="Calibri"/>
            </a:endParaRPr>
          </a:p>
        </p:txBody>
      </p:sp>
      <p:cxnSp>
        <p:nvCxnSpPr>
          <p:cNvPr id="830" name="Google Shape;830;p90"/>
          <p:cNvCxnSpPr>
            <a:stCxn id="828" idx="6"/>
            <a:endCxn id="829" idx="1"/>
          </p:cNvCxnSpPr>
          <p:nvPr/>
        </p:nvCxnSpPr>
        <p:spPr>
          <a:xfrm>
            <a:off x="449623" y="2517725"/>
            <a:ext cx="468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831" name="Google Shape;831;p90"/>
          <p:cNvSpPr/>
          <p:nvPr/>
        </p:nvSpPr>
        <p:spPr>
          <a:xfrm>
            <a:off x="6090169" y="2193708"/>
            <a:ext cx="2208245" cy="648072"/>
          </a:xfrm>
          <a:prstGeom prst="flowChartProcess">
            <a:avLst/>
          </a:prstGeom>
          <a:solidFill>
            <a:srgbClr val="66CC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assessment</a:t>
            </a:r>
            <a:endParaRPr>
              <a:latin typeface="Calibri"/>
              <a:ea typeface="Calibri"/>
              <a:cs typeface="Calibri"/>
              <a:sym typeface="Calibri"/>
            </a:endParaRPr>
          </a:p>
        </p:txBody>
      </p:sp>
      <p:sp>
        <p:nvSpPr>
          <p:cNvPr id="832" name="Google Shape;832;p90"/>
          <p:cNvSpPr/>
          <p:nvPr/>
        </p:nvSpPr>
        <p:spPr>
          <a:xfrm>
            <a:off x="8694450" y="2409725"/>
            <a:ext cx="2100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833" name="Google Shape;833;p90"/>
          <p:cNvCxnSpPr>
            <a:stCxn id="831" idx="3"/>
            <a:endCxn id="832" idx="2"/>
          </p:cNvCxnSpPr>
          <p:nvPr/>
        </p:nvCxnSpPr>
        <p:spPr>
          <a:xfrm>
            <a:off x="8298414" y="2517744"/>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834" name="Google Shape;834;p90"/>
          <p:cNvSpPr/>
          <p:nvPr/>
        </p:nvSpPr>
        <p:spPr>
          <a:xfrm>
            <a:off x="3485880" y="2193708"/>
            <a:ext cx="2208245" cy="648072"/>
          </a:xfrm>
          <a:prstGeom prst="flowChartProcess">
            <a:avLst/>
          </a:prstGeom>
          <a:solidFill>
            <a:srgbClr val="FFFF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selection</a:t>
            </a:r>
            <a:endParaRPr>
              <a:latin typeface="Calibri"/>
              <a:ea typeface="Calibri"/>
              <a:cs typeface="Calibri"/>
              <a:sym typeface="Calibri"/>
            </a:endParaRPr>
          </a:p>
        </p:txBody>
      </p:sp>
      <p:cxnSp>
        <p:nvCxnSpPr>
          <p:cNvPr id="835" name="Google Shape;835;p90"/>
          <p:cNvCxnSpPr>
            <a:stCxn id="829" idx="3"/>
            <a:endCxn id="834" idx="1"/>
          </p:cNvCxnSpPr>
          <p:nvPr/>
        </p:nvCxnSpPr>
        <p:spPr>
          <a:xfrm>
            <a:off x="3125839" y="2517744"/>
            <a:ext cx="360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836" name="Google Shape;836;p90"/>
          <p:cNvCxnSpPr>
            <a:stCxn id="834" idx="3"/>
            <a:endCxn id="831" idx="1"/>
          </p:cNvCxnSpPr>
          <p:nvPr/>
        </p:nvCxnSpPr>
        <p:spPr>
          <a:xfrm>
            <a:off x="5694125" y="2517744"/>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837" name="Google Shape;837;p9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8" name="Google Shape;838;p90"/>
          <p:cNvSpPr/>
          <p:nvPr/>
        </p:nvSpPr>
        <p:spPr>
          <a:xfrm>
            <a:off x="3526350" y="2215550"/>
            <a:ext cx="2168400" cy="606600"/>
          </a:xfrm>
          <a:prstGeom prst="rect">
            <a:avLst/>
          </a:prstGeom>
          <a:noFill/>
          <a:ln cap="flat" cmpd="sng" w="7620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1"/>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Model selection: high level</a:t>
            </a:r>
            <a:endParaRPr b="1" i="0" sz="3600" u="none" cap="none" strike="noStrike">
              <a:solidFill>
                <a:schemeClr val="dk2"/>
              </a:solidFill>
              <a:latin typeface="Calibri"/>
              <a:ea typeface="Calibri"/>
              <a:cs typeface="Calibri"/>
              <a:sym typeface="Calibri"/>
            </a:endParaRPr>
          </a:p>
        </p:txBody>
      </p:sp>
      <p:sp>
        <p:nvSpPr>
          <p:cNvPr id="845" name="Google Shape;845;p91"/>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Clr>
                <a:schemeClr val="dk1"/>
              </a:buClr>
              <a:buFont typeface="Calibri"/>
              <a:buNone/>
            </a:pPr>
            <a:r>
              <a:rPr lang="en"/>
              <a:t>Need to choose type of model</a:t>
            </a:r>
            <a:endParaRPr/>
          </a:p>
          <a:p>
            <a:pPr indent="-317500" lvl="0" marL="457200" rtl="0" algn="l">
              <a:spcBef>
                <a:spcPts val="640"/>
              </a:spcBef>
              <a:spcAft>
                <a:spcPts val="0"/>
              </a:spcAft>
              <a:buSzPts val="1400"/>
              <a:buChar char="●"/>
            </a:pPr>
            <a:r>
              <a:rPr lang="en"/>
              <a:t>k-NN?</a:t>
            </a:r>
            <a:endParaRPr/>
          </a:p>
          <a:p>
            <a:pPr indent="-317500" lvl="0" marL="457200" rtl="0" algn="l">
              <a:spcBef>
                <a:spcPts val="0"/>
              </a:spcBef>
              <a:spcAft>
                <a:spcPts val="0"/>
              </a:spcAft>
              <a:buSzPts val="1400"/>
              <a:buChar char="●"/>
            </a:pPr>
            <a:r>
              <a:rPr lang="en"/>
              <a:t>Decision trees?</a:t>
            </a:r>
            <a:endParaRPr/>
          </a:p>
          <a:p>
            <a:pPr indent="-317500" lvl="0" marL="457200" rtl="0" algn="l">
              <a:spcBef>
                <a:spcPts val="0"/>
              </a:spcBef>
              <a:spcAft>
                <a:spcPts val="0"/>
              </a:spcAft>
              <a:buSzPts val="1400"/>
              <a:buChar char="●"/>
            </a:pPr>
            <a:r>
              <a:rPr lang="en"/>
              <a:t>Random forest?</a:t>
            </a:r>
            <a:endParaRPr/>
          </a:p>
          <a:p>
            <a:pPr indent="-317500" lvl="0" marL="457200" rtl="0" algn="l">
              <a:spcBef>
                <a:spcPts val="0"/>
              </a:spcBef>
              <a:spcAft>
                <a:spcPts val="0"/>
              </a:spcAft>
              <a:buSzPts val="1400"/>
              <a:buChar char="●"/>
            </a:pPr>
            <a:r>
              <a:rPr lang="en"/>
              <a:t>Boosted decision trees?</a:t>
            </a:r>
            <a:endParaRPr/>
          </a:p>
          <a:p>
            <a:pPr indent="-317500" lvl="0" marL="457200" marR="0" rtl="0" algn="l">
              <a:spcBef>
                <a:spcPts val="0"/>
              </a:spcBef>
              <a:spcAft>
                <a:spcPts val="0"/>
              </a:spcAft>
              <a:buSzPts val="1400"/>
              <a:buChar char="●"/>
            </a:pPr>
            <a:r>
              <a:rPr lang="en"/>
              <a:t>Logistic regression?</a:t>
            </a:r>
            <a:endParaRPr/>
          </a:p>
          <a:p>
            <a:pPr indent="-317500" lvl="0" marL="457200" marR="0" rtl="0" algn="l">
              <a:spcBef>
                <a:spcPts val="0"/>
              </a:spcBef>
              <a:spcAft>
                <a:spcPts val="0"/>
              </a:spcAft>
              <a:buSzPts val="1400"/>
              <a:buChar char="●"/>
            </a:pPr>
            <a:r>
              <a:rPr lang="en"/>
              <a:t>Deep learning?</a:t>
            </a:r>
            <a:endParaRPr/>
          </a:p>
          <a:p>
            <a:pPr indent="-317500" lvl="0" marL="457200" marR="0" rtl="0" algn="l">
              <a:spcBef>
                <a:spcPts val="0"/>
              </a:spcBef>
              <a:spcAft>
                <a:spcPts val="0"/>
              </a:spcAft>
              <a:buSzPts val="1400"/>
              <a:buChar char="●"/>
            </a:pPr>
            <a:r>
              <a:rPr lang="en"/>
              <a:t>… </a:t>
            </a:r>
            <a:endParaRPr/>
          </a:p>
        </p:txBody>
      </p:sp>
      <p:sp>
        <p:nvSpPr>
          <p:cNvPr id="846" name="Google Shape;846;p9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2"/>
          <p:cNvSpPr txBox="1"/>
          <p:nvPr>
            <p:ph idx="1" type="body"/>
          </p:nvPr>
        </p:nvSpPr>
        <p:spPr>
          <a:xfrm>
            <a:off x="179400" y="1006075"/>
            <a:ext cx="8305800" cy="400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Usually a classifier has some </a:t>
            </a:r>
            <a:r>
              <a:rPr lang="en"/>
              <a:t>“</a:t>
            </a:r>
            <a:r>
              <a:rPr b="0" i="0" lang="en" sz="3200" u="none" cap="none" strike="noStrike">
                <a:solidFill>
                  <a:schemeClr val="dk1"/>
                </a:solidFill>
                <a:latin typeface="Calibri"/>
                <a:ea typeface="Calibri"/>
                <a:cs typeface="Calibri"/>
                <a:sym typeface="Calibri"/>
              </a:rPr>
              <a:t>hyperparameters</a:t>
            </a:r>
            <a:r>
              <a:rPr lang="en"/>
              <a:t>”</a:t>
            </a:r>
            <a:r>
              <a:rPr b="0" i="0" lang="en" sz="3200" u="none" cap="none" strike="noStrike">
                <a:solidFill>
                  <a:schemeClr val="dk1"/>
                </a:solidFill>
                <a:latin typeface="Calibri"/>
                <a:ea typeface="Calibri"/>
                <a:cs typeface="Calibri"/>
                <a:sym typeface="Calibri"/>
              </a:rPr>
              <a:t> to be tuned</a:t>
            </a:r>
            <a:endParaRPr b="0" i="0" sz="3200" u="none" cap="none" strike="noStrike">
              <a:solidFill>
                <a:schemeClr val="dk1"/>
              </a:solidFill>
              <a:latin typeface="Calibri"/>
              <a:ea typeface="Calibri"/>
              <a:cs typeface="Calibri"/>
              <a:sym typeface="Calibri"/>
            </a:endParaRPr>
          </a:p>
          <a:p>
            <a:pPr indent="-431800" lvl="1" marL="1200150" rtl="0" algn="l">
              <a:spcBef>
                <a:spcPts val="560"/>
              </a:spcBef>
              <a:spcAft>
                <a:spcPts val="0"/>
              </a:spcAft>
              <a:buClr>
                <a:schemeClr val="dk1"/>
              </a:buClr>
              <a:buSzPts val="2300"/>
              <a:buFont typeface="Merriweather Sans"/>
              <a:buChar char="-"/>
            </a:pPr>
            <a:r>
              <a:rPr lang="en" sz="2300"/>
              <a:t>Set of features to include</a:t>
            </a:r>
            <a:endParaRPr sz="2300"/>
          </a:p>
          <a:p>
            <a:pPr indent="-431800" lvl="1" marL="1200150" marR="0" rtl="0" algn="l">
              <a:spcBef>
                <a:spcPts val="560"/>
              </a:spcBef>
              <a:spcAft>
                <a:spcPts val="0"/>
              </a:spcAft>
              <a:buClr>
                <a:schemeClr val="dk1"/>
              </a:buClr>
              <a:buSzPts val="2300"/>
              <a:buFont typeface="Merriweather Sans"/>
              <a:buChar char="-"/>
            </a:pPr>
            <a:r>
              <a:rPr b="0" i="0" lang="en" sz="2300" u="none" cap="none" strike="noStrike">
                <a:solidFill>
                  <a:schemeClr val="dk1"/>
                </a:solidFill>
                <a:latin typeface="Calibri"/>
                <a:ea typeface="Calibri"/>
                <a:cs typeface="Calibri"/>
                <a:sym typeface="Calibri"/>
              </a:rPr>
              <a:t>Distance function (e.g., k-NN)</a:t>
            </a:r>
            <a:endParaRPr sz="2300"/>
          </a:p>
          <a:p>
            <a:pPr indent="-431800" lvl="1" marL="1200150" marR="0" rtl="0" algn="l">
              <a:spcBef>
                <a:spcPts val="560"/>
              </a:spcBef>
              <a:spcAft>
                <a:spcPts val="0"/>
              </a:spcAft>
              <a:buClr>
                <a:schemeClr val="dk1"/>
              </a:buClr>
              <a:buSzPts val="2300"/>
              <a:buFont typeface="Merriweather Sans"/>
              <a:buChar char="-"/>
            </a:pPr>
            <a:r>
              <a:rPr b="0" i="0" lang="en" sz="2300" u="none" cap="none" strike="noStrike">
                <a:solidFill>
                  <a:schemeClr val="dk1"/>
                </a:solidFill>
                <a:latin typeface="Calibri"/>
                <a:ea typeface="Calibri"/>
                <a:cs typeface="Calibri"/>
                <a:sym typeface="Calibri"/>
              </a:rPr>
              <a:t>Number of neighbors (e.g., k-NN)</a:t>
            </a:r>
            <a:endParaRPr b="0" i="0" sz="2300" u="none" cap="none" strike="noStrike">
              <a:solidFill>
                <a:schemeClr val="dk1"/>
              </a:solidFill>
              <a:latin typeface="Calibri"/>
              <a:ea typeface="Calibri"/>
              <a:cs typeface="Calibri"/>
              <a:sym typeface="Calibri"/>
            </a:endParaRPr>
          </a:p>
          <a:p>
            <a:pPr indent="-431800" lvl="1" marL="1200150" marR="0" rtl="0" algn="l">
              <a:spcBef>
                <a:spcPts val="560"/>
              </a:spcBef>
              <a:spcAft>
                <a:spcPts val="0"/>
              </a:spcAft>
              <a:buClr>
                <a:schemeClr val="dk1"/>
              </a:buClr>
              <a:buSzPts val="2300"/>
              <a:buFont typeface="Merriweather Sans"/>
              <a:buChar char="-"/>
            </a:pPr>
            <a:r>
              <a:rPr lang="en" sz="2300"/>
              <a:t>Number of trees (e.g., random forest)</a:t>
            </a:r>
            <a:endParaRPr sz="2300"/>
          </a:p>
          <a:p>
            <a:pPr indent="-431800" lvl="1" marL="1200150" rtl="0" algn="l">
              <a:spcBef>
                <a:spcPts val="560"/>
              </a:spcBef>
              <a:spcAft>
                <a:spcPts val="0"/>
              </a:spcAft>
              <a:buClr>
                <a:schemeClr val="dk1"/>
              </a:buClr>
              <a:buSzPts val="2300"/>
              <a:buFont typeface="Merriweather Sans"/>
              <a:buChar char="-"/>
            </a:pPr>
            <a:r>
              <a:rPr lang="en" sz="2300"/>
              <a:t>Decision threshold (e.g., logistic regression)</a:t>
            </a:r>
            <a:endParaRPr sz="2300"/>
          </a:p>
          <a:p>
            <a:pPr indent="-431800" lvl="1" marL="1200150" rtl="0" algn="l">
              <a:spcBef>
                <a:spcPts val="560"/>
              </a:spcBef>
              <a:spcAft>
                <a:spcPts val="0"/>
              </a:spcAft>
              <a:buClr>
                <a:schemeClr val="dk1"/>
              </a:buClr>
              <a:buSzPts val="2300"/>
              <a:buFont typeface="Merriweather Sans"/>
              <a:buChar char="-"/>
            </a:pPr>
            <a:r>
              <a:rPr lang="en" sz="2300"/>
              <a:t>Regularization parameter</a:t>
            </a:r>
            <a:endParaRPr sz="2300"/>
          </a:p>
          <a:p>
            <a:pPr indent="-431800" lvl="1" marL="1200150" rtl="0" algn="l">
              <a:spcBef>
                <a:spcPts val="560"/>
              </a:spcBef>
              <a:spcAft>
                <a:spcPts val="0"/>
              </a:spcAft>
              <a:buClr>
                <a:schemeClr val="dk1"/>
              </a:buClr>
              <a:buSzPts val="2300"/>
              <a:buFont typeface="Merriweather Sans"/>
              <a:buChar char="-"/>
            </a:pPr>
            <a:r>
              <a:rPr lang="en" sz="2300"/>
              <a:t>Learning rate (for gradient descent algorithms)</a:t>
            </a:r>
            <a:endParaRPr sz="2300"/>
          </a:p>
        </p:txBody>
      </p:sp>
      <p:sp>
        <p:nvSpPr>
          <p:cNvPr id="853" name="Google Shape;853;p92"/>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Model selection: low level</a:t>
            </a:r>
            <a:endParaRPr b="1" i="0" sz="3600" u="none" cap="none" strike="noStrike">
              <a:solidFill>
                <a:schemeClr val="dk2"/>
              </a:solidFill>
              <a:latin typeface="Calibri"/>
              <a:ea typeface="Calibri"/>
              <a:cs typeface="Calibri"/>
              <a:sym typeface="Calibri"/>
            </a:endParaRPr>
          </a:p>
        </p:txBody>
      </p:sp>
      <p:sp>
        <p:nvSpPr>
          <p:cNvPr id="854" name="Google Shape;854;p9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3"/>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Loss function (more of them later!)</a:t>
            </a:r>
            <a:endParaRPr b="1" i="0" sz="3600" u="none" cap="none" strike="noStrike">
              <a:solidFill>
                <a:schemeClr val="dk2"/>
              </a:solidFill>
              <a:latin typeface="Calibri"/>
              <a:ea typeface="Calibri"/>
              <a:cs typeface="Calibri"/>
              <a:sym typeface="Calibri"/>
            </a:endParaRPr>
          </a:p>
        </p:txBody>
      </p:sp>
      <p:sp>
        <p:nvSpPr>
          <p:cNvPr id="861" name="Google Shape;861;p93"/>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Categorical output</a:t>
            </a:r>
            <a:endParaRPr b="0" i="0" sz="3200" u="none" cap="none" strike="noStrike">
              <a:solidFill>
                <a:schemeClr val="dk1"/>
              </a:solidFill>
              <a:latin typeface="Calibri"/>
              <a:ea typeface="Calibri"/>
              <a:cs typeface="Calibri"/>
              <a:sym typeface="Calibri"/>
            </a:endParaRPr>
          </a:p>
          <a:p>
            <a:pPr indent="-463550" lvl="1" marL="1200150" marR="0" rtl="0" algn="l">
              <a:spcBef>
                <a:spcPts val="560"/>
              </a:spcBef>
              <a:spcAft>
                <a:spcPts val="0"/>
              </a:spcAft>
              <a:buClr>
                <a:schemeClr val="dk1"/>
              </a:buClr>
              <a:buSzPts val="2800"/>
              <a:buFont typeface="Merriweather Sans"/>
              <a:buChar char="-"/>
            </a:pPr>
            <a:r>
              <a:rPr lang="en"/>
              <a:t>e.g., </a:t>
            </a:r>
            <a:r>
              <a:rPr b="0" i="0" lang="en" sz="2800" u="none" cap="none" strike="noStrike">
                <a:solidFill>
                  <a:schemeClr val="dk1"/>
                </a:solidFill>
                <a:latin typeface="Calibri"/>
                <a:ea typeface="Calibri"/>
                <a:cs typeface="Calibri"/>
                <a:sym typeface="Calibri"/>
              </a:rPr>
              <a:t>0-1 loss functio</a:t>
            </a:r>
            <a:r>
              <a:rPr lang="en"/>
              <a:t>n, risk (= 1 minus accuracy)</a:t>
            </a:r>
            <a:r>
              <a:rPr b="0" i="0" lang="en" sz="2800" u="none" cap="none" strike="noStrike">
                <a:solidFill>
                  <a:schemeClr val="dk1"/>
                </a:solidFill>
                <a:latin typeface="Calibri"/>
                <a:ea typeface="Calibri"/>
                <a:cs typeface="Calibri"/>
                <a:sym typeface="Calibri"/>
              </a:rPr>
              <a:t>: </a:t>
            </a:r>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Real</a:t>
            </a:r>
            <a:r>
              <a:rPr lang="en"/>
              <a:t>-</a:t>
            </a:r>
            <a:r>
              <a:rPr b="0" i="0" lang="en" sz="3200" u="none" cap="none" strike="noStrike">
                <a:solidFill>
                  <a:schemeClr val="dk1"/>
                </a:solidFill>
                <a:latin typeface="Calibri"/>
                <a:ea typeface="Calibri"/>
                <a:cs typeface="Calibri"/>
                <a:sym typeface="Calibri"/>
              </a:rPr>
              <a:t>valued output</a:t>
            </a:r>
            <a:endParaRPr b="0" i="0" sz="3200" u="none" cap="none" strike="noStrike">
              <a:solidFill>
                <a:schemeClr val="dk1"/>
              </a:solidFill>
              <a:latin typeface="Calibri"/>
              <a:ea typeface="Calibri"/>
              <a:cs typeface="Calibri"/>
              <a:sym typeface="Calibri"/>
            </a:endParaRPr>
          </a:p>
          <a:p>
            <a:pPr indent="-463550" lvl="1" marL="1200150" marR="0" rtl="0" algn="l">
              <a:spcBef>
                <a:spcPts val="560"/>
              </a:spcBef>
              <a:spcAft>
                <a:spcPts val="0"/>
              </a:spcAft>
              <a:buClr>
                <a:schemeClr val="dk1"/>
              </a:buClr>
              <a:buSzPts val="2800"/>
              <a:buFont typeface="Merriweather Sans"/>
              <a:buChar char="-"/>
            </a:pPr>
            <a:r>
              <a:rPr lang="en"/>
              <a:t>e.g., s</a:t>
            </a:r>
            <a:r>
              <a:rPr b="0" i="0" lang="en" sz="2800" u="none" cap="none" strike="noStrike">
                <a:solidFill>
                  <a:schemeClr val="dk1"/>
                </a:solidFill>
                <a:latin typeface="Calibri"/>
                <a:ea typeface="Calibri"/>
                <a:cs typeface="Calibri"/>
                <a:sym typeface="Calibri"/>
              </a:rPr>
              <a:t>quared error:</a:t>
            </a:r>
            <a:endParaRPr/>
          </a:p>
          <a:p>
            <a:pPr indent="-285750" lvl="1" marL="1200150" marR="0" rtl="0" algn="l">
              <a:spcBef>
                <a:spcPts val="560"/>
              </a:spcBef>
              <a:spcAft>
                <a:spcPts val="0"/>
              </a:spcAft>
              <a:buClr>
                <a:schemeClr val="dk1"/>
              </a:buClr>
              <a:buSzPts val="2800"/>
              <a:buFont typeface="Merriweather Sans"/>
              <a:buNone/>
            </a:pPr>
            <a:r>
              <a:t/>
            </a:r>
            <a:endParaRPr b="0" i="0" sz="2800" u="none" cap="none" strike="noStrike">
              <a:solidFill>
                <a:schemeClr val="dk1"/>
              </a:solidFill>
              <a:latin typeface="Calibri"/>
              <a:ea typeface="Calibri"/>
              <a:cs typeface="Calibri"/>
              <a:sym typeface="Calibri"/>
            </a:endParaRPr>
          </a:p>
          <a:p>
            <a:pPr indent="-463550" lvl="1" marL="1200150" marR="0" rtl="0" algn="l">
              <a:spcBef>
                <a:spcPts val="560"/>
              </a:spcBef>
              <a:spcAft>
                <a:spcPts val="0"/>
              </a:spcAft>
              <a:buClr>
                <a:schemeClr val="dk1"/>
              </a:buClr>
              <a:buSzPts val="2800"/>
              <a:buFont typeface="Merriweather Sans"/>
              <a:buChar char="-"/>
            </a:pPr>
            <a:r>
              <a:rPr lang="en"/>
              <a:t>e.g., a</a:t>
            </a:r>
            <a:r>
              <a:rPr b="0" i="0" lang="en" sz="2800" u="none" cap="none" strike="noStrike">
                <a:solidFill>
                  <a:schemeClr val="dk1"/>
                </a:solidFill>
                <a:latin typeface="Calibri"/>
                <a:ea typeface="Calibri"/>
                <a:cs typeface="Calibri"/>
                <a:sym typeface="Calibri"/>
              </a:rPr>
              <a:t>bsolute error:  </a:t>
            </a:r>
            <a:endParaRPr b="0" i="0" sz="2800" u="none" cap="none" strike="noStrike">
              <a:solidFill>
                <a:schemeClr val="dk1"/>
              </a:solidFill>
              <a:latin typeface="Calibri"/>
              <a:ea typeface="Calibri"/>
              <a:cs typeface="Calibri"/>
              <a:sym typeface="Calibri"/>
            </a:endParaRPr>
          </a:p>
        </p:txBody>
      </p:sp>
      <p:pic>
        <p:nvPicPr>
          <p:cNvPr id="862" name="Google Shape;862;p93"/>
          <p:cNvPicPr preferRelativeResize="0"/>
          <p:nvPr/>
        </p:nvPicPr>
        <p:blipFill rotWithShape="1">
          <a:blip r:embed="rId3">
            <a:alphaModFix/>
          </a:blip>
          <a:srcRect b="0" l="0" r="0" t="0"/>
          <a:stretch/>
        </p:blipFill>
        <p:spPr>
          <a:xfrm>
            <a:off x="4573350" y="3058325"/>
            <a:ext cx="2623200" cy="748800"/>
          </a:xfrm>
          <a:prstGeom prst="rect">
            <a:avLst/>
          </a:prstGeom>
          <a:noFill/>
          <a:ln>
            <a:noFill/>
          </a:ln>
        </p:spPr>
      </p:pic>
      <p:pic>
        <p:nvPicPr>
          <p:cNvPr id="863" name="Google Shape;863;p93"/>
          <p:cNvPicPr preferRelativeResize="0"/>
          <p:nvPr/>
        </p:nvPicPr>
        <p:blipFill rotWithShape="1">
          <a:blip r:embed="rId4">
            <a:alphaModFix/>
          </a:blip>
          <a:srcRect b="0" l="0" r="0" t="0"/>
          <a:stretch/>
        </p:blipFill>
        <p:spPr>
          <a:xfrm>
            <a:off x="4623667" y="4119201"/>
            <a:ext cx="2384100" cy="748800"/>
          </a:xfrm>
          <a:prstGeom prst="rect">
            <a:avLst/>
          </a:prstGeom>
          <a:noFill/>
          <a:ln>
            <a:noFill/>
          </a:ln>
        </p:spPr>
      </p:pic>
      <p:sp>
        <p:nvSpPr>
          <p:cNvPr id="864" name="Google Shape;864;p9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65" name="Google Shape;865;p93"/>
          <p:cNvGrpSpPr/>
          <p:nvPr/>
        </p:nvGrpSpPr>
        <p:grpSpPr>
          <a:xfrm>
            <a:off x="4296399" y="2067725"/>
            <a:ext cx="2711015" cy="748800"/>
            <a:chOff x="5083697" y="1381925"/>
            <a:chExt cx="3524002" cy="748800"/>
          </a:xfrm>
        </p:grpSpPr>
        <p:pic>
          <p:nvPicPr>
            <p:cNvPr id="866" name="Google Shape;866;p93"/>
            <p:cNvPicPr preferRelativeResize="0"/>
            <p:nvPr/>
          </p:nvPicPr>
          <p:blipFill rotWithShape="1">
            <a:blip r:embed="rId5">
              <a:alphaModFix/>
            </a:blip>
            <a:srcRect b="0" l="19452" r="0" t="0"/>
            <a:stretch/>
          </p:blipFill>
          <p:spPr>
            <a:xfrm>
              <a:off x="6019899" y="1482325"/>
              <a:ext cx="2587800" cy="603600"/>
            </a:xfrm>
            <a:prstGeom prst="rect">
              <a:avLst/>
            </a:prstGeom>
            <a:noFill/>
            <a:ln>
              <a:noFill/>
            </a:ln>
          </p:spPr>
        </p:pic>
        <p:pic>
          <p:nvPicPr>
            <p:cNvPr id="867" name="Google Shape;867;p93"/>
            <p:cNvPicPr preferRelativeResize="0"/>
            <p:nvPr/>
          </p:nvPicPr>
          <p:blipFill rotWithShape="1">
            <a:blip r:embed="rId3">
              <a:alphaModFix/>
            </a:blip>
            <a:srcRect b="0" l="0" r="73221" t="0"/>
            <a:stretch/>
          </p:blipFill>
          <p:spPr>
            <a:xfrm>
              <a:off x="5083697" y="1381925"/>
              <a:ext cx="946800" cy="7488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4"/>
          <p:cNvSpPr txBox="1"/>
          <p:nvPr>
            <p:ph idx="1" type="body"/>
          </p:nvPr>
        </p:nvSpPr>
        <p:spPr>
          <a:xfrm>
            <a:off x="179400" y="3963975"/>
            <a:ext cx="8305800" cy="1043400"/>
          </a:xfrm>
          <a:prstGeom prst="rect">
            <a:avLst/>
          </a:prstGeom>
          <a:noFill/>
          <a:ln>
            <a:noFill/>
          </a:ln>
        </p:spPr>
        <p:txBody>
          <a:bodyPr anchorCtr="0" anchor="t" bIns="45700" lIns="91425" spcFirstLastPara="1" rIns="91425" wrap="square" tIns="45700">
            <a:noAutofit/>
          </a:bodyPr>
          <a:lstStyle/>
          <a:p>
            <a:pPr indent="0" lvl="0" marL="0" rtl="0" algn="l">
              <a:spcBef>
                <a:spcPts val="640"/>
              </a:spcBef>
              <a:spcAft>
                <a:spcPts val="0"/>
              </a:spcAft>
              <a:buNone/>
            </a:pPr>
            <a:r>
              <a:rPr lang="en" sz="2200"/>
              <a:t>What if you can’t afford a 3-way split because you have too little data?</a:t>
            </a:r>
            <a:endParaRPr sz="2200"/>
          </a:p>
          <a:p>
            <a:pPr indent="0" lvl="0" marL="0" rtl="0" algn="l">
              <a:spcBef>
                <a:spcPts val="640"/>
              </a:spcBef>
              <a:spcAft>
                <a:spcPts val="0"/>
              </a:spcAft>
              <a:buNone/>
            </a:pPr>
            <a:r>
              <a:rPr lang="en" sz="2200"/>
              <a:t>→ Cross-validation! (p.t.o.)</a:t>
            </a:r>
            <a:endParaRPr sz="2200"/>
          </a:p>
        </p:txBody>
      </p:sp>
      <p:sp>
        <p:nvSpPr>
          <p:cNvPr id="874" name="Google Shape;874;p9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3500"/>
              <a:t>Model selection: on what data to evaluate?</a:t>
            </a:r>
            <a:endParaRPr b="1" i="0" sz="3500" u="none" cap="none" strike="noStrike">
              <a:solidFill>
                <a:schemeClr val="dk2"/>
              </a:solidFill>
              <a:latin typeface="Calibri"/>
              <a:ea typeface="Calibri"/>
              <a:cs typeface="Calibri"/>
              <a:sym typeface="Calibri"/>
            </a:endParaRPr>
          </a:p>
        </p:txBody>
      </p:sp>
      <p:sp>
        <p:nvSpPr>
          <p:cNvPr id="875" name="Google Shape;875;p9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6" name="Google Shape;876;p94"/>
          <p:cNvPicPr preferRelativeResize="0"/>
          <p:nvPr/>
        </p:nvPicPr>
        <p:blipFill>
          <a:blip r:embed="rId3">
            <a:alphaModFix/>
          </a:blip>
          <a:stretch>
            <a:fillRect/>
          </a:stretch>
        </p:blipFill>
        <p:spPr>
          <a:xfrm>
            <a:off x="3984063" y="975925"/>
            <a:ext cx="1175875" cy="1175875"/>
          </a:xfrm>
          <a:prstGeom prst="rect">
            <a:avLst/>
          </a:prstGeom>
          <a:noFill/>
          <a:ln>
            <a:noFill/>
          </a:ln>
        </p:spPr>
      </p:pic>
      <p:pic>
        <p:nvPicPr>
          <p:cNvPr id="877" name="Google Shape;877;p94"/>
          <p:cNvPicPr preferRelativeResize="0"/>
          <p:nvPr/>
        </p:nvPicPr>
        <p:blipFill>
          <a:blip r:embed="rId3">
            <a:alphaModFix/>
          </a:blip>
          <a:stretch>
            <a:fillRect/>
          </a:stretch>
        </p:blipFill>
        <p:spPr>
          <a:xfrm>
            <a:off x="2917271" y="2499925"/>
            <a:ext cx="752349" cy="752349"/>
          </a:xfrm>
          <a:prstGeom prst="rect">
            <a:avLst/>
          </a:prstGeom>
          <a:noFill/>
          <a:ln>
            <a:noFill/>
          </a:ln>
        </p:spPr>
      </p:pic>
      <p:pic>
        <p:nvPicPr>
          <p:cNvPr id="878" name="Google Shape;878;p94"/>
          <p:cNvPicPr preferRelativeResize="0"/>
          <p:nvPr/>
        </p:nvPicPr>
        <p:blipFill>
          <a:blip r:embed="rId3">
            <a:alphaModFix/>
          </a:blip>
          <a:stretch>
            <a:fillRect/>
          </a:stretch>
        </p:blipFill>
        <p:spPr>
          <a:xfrm>
            <a:off x="5507563" y="2499925"/>
            <a:ext cx="752349" cy="752349"/>
          </a:xfrm>
          <a:prstGeom prst="rect">
            <a:avLst/>
          </a:prstGeom>
          <a:noFill/>
          <a:ln>
            <a:noFill/>
          </a:ln>
        </p:spPr>
      </p:pic>
      <p:cxnSp>
        <p:nvCxnSpPr>
          <p:cNvPr id="879" name="Google Shape;879;p94"/>
          <p:cNvCxnSpPr>
            <a:stCxn id="876" idx="2"/>
            <a:endCxn id="877" idx="0"/>
          </p:cNvCxnSpPr>
          <p:nvPr/>
        </p:nvCxnSpPr>
        <p:spPr>
          <a:xfrm flipH="1">
            <a:off x="3293400" y="2151800"/>
            <a:ext cx="1278600" cy="348000"/>
          </a:xfrm>
          <a:prstGeom prst="straightConnector1">
            <a:avLst/>
          </a:prstGeom>
          <a:noFill/>
          <a:ln cap="flat" cmpd="sng" w="19050">
            <a:solidFill>
              <a:schemeClr val="dk2"/>
            </a:solidFill>
            <a:prstDash val="solid"/>
            <a:round/>
            <a:headEnd len="med" w="med" type="none"/>
            <a:tailEnd len="med" w="med" type="triangle"/>
          </a:ln>
        </p:spPr>
      </p:cxnSp>
      <p:grpSp>
        <p:nvGrpSpPr>
          <p:cNvPr id="880" name="Google Shape;880;p94"/>
          <p:cNvGrpSpPr/>
          <p:nvPr/>
        </p:nvGrpSpPr>
        <p:grpSpPr>
          <a:xfrm>
            <a:off x="4195813" y="2151925"/>
            <a:ext cx="752349" cy="1100349"/>
            <a:chOff x="4195813" y="2151925"/>
            <a:chExt cx="752349" cy="1100349"/>
          </a:xfrm>
        </p:grpSpPr>
        <p:pic>
          <p:nvPicPr>
            <p:cNvPr id="881" name="Google Shape;881;p94"/>
            <p:cNvPicPr preferRelativeResize="0"/>
            <p:nvPr/>
          </p:nvPicPr>
          <p:blipFill>
            <a:blip r:embed="rId3">
              <a:alphaModFix/>
            </a:blip>
            <a:stretch>
              <a:fillRect/>
            </a:stretch>
          </p:blipFill>
          <p:spPr>
            <a:xfrm>
              <a:off x="4195813" y="2499925"/>
              <a:ext cx="752349" cy="752349"/>
            </a:xfrm>
            <a:prstGeom prst="rect">
              <a:avLst/>
            </a:prstGeom>
            <a:noFill/>
            <a:ln>
              <a:noFill/>
            </a:ln>
          </p:spPr>
        </p:pic>
        <p:cxnSp>
          <p:nvCxnSpPr>
            <p:cNvPr id="882" name="Google Shape;882;p94"/>
            <p:cNvCxnSpPr>
              <a:endCxn id="881" idx="0"/>
            </p:cNvCxnSpPr>
            <p:nvPr/>
          </p:nvCxnSpPr>
          <p:spPr>
            <a:xfrm>
              <a:off x="4571988" y="2151925"/>
              <a:ext cx="0" cy="348000"/>
            </a:xfrm>
            <a:prstGeom prst="straightConnector1">
              <a:avLst/>
            </a:prstGeom>
            <a:noFill/>
            <a:ln cap="flat" cmpd="sng" w="19050">
              <a:solidFill>
                <a:schemeClr val="dk2"/>
              </a:solidFill>
              <a:prstDash val="solid"/>
              <a:round/>
              <a:headEnd len="med" w="med" type="none"/>
              <a:tailEnd len="med" w="med" type="triangle"/>
            </a:ln>
          </p:spPr>
        </p:cxnSp>
      </p:grpSp>
      <p:cxnSp>
        <p:nvCxnSpPr>
          <p:cNvPr id="883" name="Google Shape;883;p94"/>
          <p:cNvCxnSpPr>
            <a:stCxn id="876" idx="2"/>
            <a:endCxn id="878" idx="0"/>
          </p:cNvCxnSpPr>
          <p:nvPr/>
        </p:nvCxnSpPr>
        <p:spPr>
          <a:xfrm>
            <a:off x="4572000" y="2151800"/>
            <a:ext cx="1311600" cy="348000"/>
          </a:xfrm>
          <a:prstGeom prst="straightConnector1">
            <a:avLst/>
          </a:prstGeom>
          <a:noFill/>
          <a:ln cap="flat" cmpd="sng" w="19050">
            <a:solidFill>
              <a:schemeClr val="dk2"/>
            </a:solidFill>
            <a:prstDash val="solid"/>
            <a:round/>
            <a:headEnd len="med" w="med" type="none"/>
            <a:tailEnd len="med" w="med" type="triangle"/>
          </a:ln>
        </p:spPr>
      </p:cxnSp>
      <p:sp>
        <p:nvSpPr>
          <p:cNvPr id="884" name="Google Shape;884;p94"/>
          <p:cNvSpPr txBox="1"/>
          <p:nvPr/>
        </p:nvSpPr>
        <p:spPr>
          <a:xfrm>
            <a:off x="5255400" y="1364425"/>
            <a:ext cx="12441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Full dataset</a:t>
            </a:r>
            <a:endParaRPr>
              <a:latin typeface="Calibri"/>
              <a:ea typeface="Calibri"/>
              <a:cs typeface="Calibri"/>
              <a:sym typeface="Calibri"/>
            </a:endParaRPr>
          </a:p>
        </p:txBody>
      </p:sp>
      <p:sp>
        <p:nvSpPr>
          <p:cNvPr id="885" name="Google Shape;885;p94"/>
          <p:cNvSpPr txBox="1"/>
          <p:nvPr/>
        </p:nvSpPr>
        <p:spPr>
          <a:xfrm>
            <a:off x="1875312" y="2659825"/>
            <a:ext cx="12441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Training set</a:t>
            </a:r>
            <a:endParaRPr>
              <a:latin typeface="Calibri"/>
              <a:ea typeface="Calibri"/>
              <a:cs typeface="Calibri"/>
              <a:sym typeface="Calibri"/>
            </a:endParaRPr>
          </a:p>
        </p:txBody>
      </p:sp>
      <p:sp>
        <p:nvSpPr>
          <p:cNvPr id="886" name="Google Shape;886;p94"/>
          <p:cNvSpPr txBox="1"/>
          <p:nvPr/>
        </p:nvSpPr>
        <p:spPr>
          <a:xfrm>
            <a:off x="6218712" y="2659825"/>
            <a:ext cx="12441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Testing set</a:t>
            </a:r>
            <a:endParaRPr>
              <a:latin typeface="Calibri"/>
              <a:ea typeface="Calibri"/>
              <a:cs typeface="Calibri"/>
              <a:sym typeface="Calibri"/>
            </a:endParaRPr>
          </a:p>
        </p:txBody>
      </p:sp>
      <p:sp>
        <p:nvSpPr>
          <p:cNvPr id="887" name="Google Shape;887;p94"/>
          <p:cNvSpPr txBox="1"/>
          <p:nvPr/>
        </p:nvSpPr>
        <p:spPr>
          <a:xfrm>
            <a:off x="3949962" y="3177019"/>
            <a:ext cx="12441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Validation</a:t>
            </a:r>
            <a:r>
              <a:rPr lang="en">
                <a:latin typeface="Calibri"/>
                <a:ea typeface="Calibri"/>
                <a:cs typeface="Calibri"/>
                <a:sym typeface="Calibri"/>
              </a:rPr>
              <a:t> set</a:t>
            </a:r>
            <a:endParaRPr>
              <a:latin typeface="Calibri"/>
              <a:ea typeface="Calibri"/>
              <a:cs typeface="Calibri"/>
              <a:sym typeface="Calibri"/>
            </a:endParaRPr>
          </a:p>
        </p:txBody>
      </p:sp>
      <p:grpSp>
        <p:nvGrpSpPr>
          <p:cNvPr id="888" name="Google Shape;888;p94"/>
          <p:cNvGrpSpPr/>
          <p:nvPr/>
        </p:nvGrpSpPr>
        <p:grpSpPr>
          <a:xfrm>
            <a:off x="2896225" y="2470150"/>
            <a:ext cx="832625" cy="802625"/>
            <a:chOff x="2896225" y="2470150"/>
            <a:chExt cx="832625" cy="802625"/>
          </a:xfrm>
        </p:grpSpPr>
        <p:sp>
          <p:nvSpPr>
            <p:cNvPr id="889" name="Google Shape;889;p94"/>
            <p:cNvSpPr/>
            <p:nvPr/>
          </p:nvSpPr>
          <p:spPr>
            <a:xfrm>
              <a:off x="2896225" y="2485150"/>
              <a:ext cx="832625" cy="780125"/>
            </a:xfrm>
            <a:custGeom>
              <a:rect b="b" l="l" r="r" t="t"/>
              <a:pathLst>
                <a:path extrusionOk="0" h="31205" w="33305">
                  <a:moveTo>
                    <a:pt x="0" y="0"/>
                  </a:moveTo>
                  <a:cubicBezTo>
                    <a:pt x="10754" y="10761"/>
                    <a:pt x="22548" y="20448"/>
                    <a:pt x="33305" y="31205"/>
                  </a:cubicBezTo>
                </a:path>
              </a:pathLst>
            </a:custGeom>
            <a:noFill/>
            <a:ln cap="flat" cmpd="sng" w="76200">
              <a:solidFill>
                <a:srgbClr val="FF0000"/>
              </a:solidFill>
              <a:prstDash val="solid"/>
              <a:round/>
              <a:headEnd len="med" w="med" type="none"/>
              <a:tailEnd len="med" w="med" type="none"/>
            </a:ln>
          </p:spPr>
        </p:sp>
        <p:sp>
          <p:nvSpPr>
            <p:cNvPr id="890" name="Google Shape;890;p94"/>
            <p:cNvSpPr/>
            <p:nvPr/>
          </p:nvSpPr>
          <p:spPr>
            <a:xfrm>
              <a:off x="2963725" y="2470150"/>
              <a:ext cx="757625" cy="802625"/>
            </a:xfrm>
            <a:custGeom>
              <a:rect b="b" l="l" r="r" t="t"/>
              <a:pathLst>
                <a:path extrusionOk="0" h="32105" w="30305">
                  <a:moveTo>
                    <a:pt x="30305" y="0"/>
                  </a:moveTo>
                  <a:cubicBezTo>
                    <a:pt x="17142" y="6581"/>
                    <a:pt x="10415" y="21708"/>
                    <a:pt x="0" y="32105"/>
                  </a:cubicBezTo>
                </a:path>
              </a:pathLst>
            </a:custGeom>
            <a:noFill/>
            <a:ln cap="flat" cmpd="sng" w="76200">
              <a:solidFill>
                <a:srgbClr val="FF0000"/>
              </a:solidFill>
              <a:prstDash val="solid"/>
              <a:round/>
              <a:headEnd len="med" w="med" type="none"/>
              <a:tailEnd len="med" w="med" type="none"/>
            </a:ln>
          </p:spPr>
        </p:sp>
      </p:grpSp>
      <p:grpSp>
        <p:nvGrpSpPr>
          <p:cNvPr id="891" name="Google Shape;891;p94"/>
          <p:cNvGrpSpPr/>
          <p:nvPr/>
        </p:nvGrpSpPr>
        <p:grpSpPr>
          <a:xfrm>
            <a:off x="5487025" y="2438957"/>
            <a:ext cx="832625" cy="802625"/>
            <a:chOff x="5487025" y="2438957"/>
            <a:chExt cx="832625" cy="802625"/>
          </a:xfrm>
        </p:grpSpPr>
        <p:sp>
          <p:nvSpPr>
            <p:cNvPr id="892" name="Google Shape;892;p94"/>
            <p:cNvSpPr/>
            <p:nvPr/>
          </p:nvSpPr>
          <p:spPr>
            <a:xfrm>
              <a:off x="5487025" y="2453957"/>
              <a:ext cx="832625" cy="780125"/>
            </a:xfrm>
            <a:custGeom>
              <a:rect b="b" l="l" r="r" t="t"/>
              <a:pathLst>
                <a:path extrusionOk="0" h="31205" w="33305">
                  <a:moveTo>
                    <a:pt x="0" y="0"/>
                  </a:moveTo>
                  <a:cubicBezTo>
                    <a:pt x="10754" y="10761"/>
                    <a:pt x="22548" y="20448"/>
                    <a:pt x="33305" y="31205"/>
                  </a:cubicBezTo>
                </a:path>
              </a:pathLst>
            </a:custGeom>
            <a:noFill/>
            <a:ln cap="flat" cmpd="sng" w="76200">
              <a:solidFill>
                <a:srgbClr val="FF0000"/>
              </a:solidFill>
              <a:prstDash val="solid"/>
              <a:round/>
              <a:headEnd len="med" w="med" type="none"/>
              <a:tailEnd len="med" w="med" type="none"/>
            </a:ln>
          </p:spPr>
        </p:sp>
        <p:sp>
          <p:nvSpPr>
            <p:cNvPr id="893" name="Google Shape;893;p94"/>
            <p:cNvSpPr/>
            <p:nvPr/>
          </p:nvSpPr>
          <p:spPr>
            <a:xfrm>
              <a:off x="5554525" y="2438957"/>
              <a:ext cx="757625" cy="802625"/>
            </a:xfrm>
            <a:custGeom>
              <a:rect b="b" l="l" r="r" t="t"/>
              <a:pathLst>
                <a:path extrusionOk="0" h="32105" w="30305">
                  <a:moveTo>
                    <a:pt x="30305" y="0"/>
                  </a:moveTo>
                  <a:cubicBezTo>
                    <a:pt x="17142" y="6581"/>
                    <a:pt x="10415" y="21708"/>
                    <a:pt x="0" y="32105"/>
                  </a:cubicBezTo>
                </a:path>
              </a:pathLst>
            </a:custGeom>
            <a:noFill/>
            <a:ln cap="flat" cmpd="sng" w="76200">
              <a:solidFill>
                <a:srgbClr val="FF0000"/>
              </a:solidFill>
              <a:prstDash val="solid"/>
              <a:round/>
              <a:headEnd len="med" w="med" type="none"/>
              <a:tailEnd len="med" w="med" type="non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Cross-validation</a:t>
            </a:r>
            <a:endParaRPr/>
          </a:p>
        </p:txBody>
      </p:sp>
      <p:sp>
        <p:nvSpPr>
          <p:cNvPr id="899" name="Google Shape;899;p9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00" name="Google Shape;900;p95"/>
          <p:cNvPicPr preferRelativeResize="0"/>
          <p:nvPr/>
        </p:nvPicPr>
        <p:blipFill>
          <a:blip r:embed="rId3">
            <a:alphaModFix/>
          </a:blip>
          <a:stretch>
            <a:fillRect/>
          </a:stretch>
        </p:blipFill>
        <p:spPr>
          <a:xfrm>
            <a:off x="152400" y="1063378"/>
            <a:ext cx="8839198" cy="2946399"/>
          </a:xfrm>
          <a:prstGeom prst="rect">
            <a:avLst/>
          </a:prstGeom>
          <a:noFill/>
          <a:ln>
            <a:noFill/>
          </a:ln>
        </p:spPr>
      </p:pic>
      <p:sp>
        <p:nvSpPr>
          <p:cNvPr id="901" name="Google Shape;901;p95"/>
          <p:cNvSpPr txBox="1"/>
          <p:nvPr/>
        </p:nvSpPr>
        <p:spPr>
          <a:xfrm>
            <a:off x="495825" y="4015300"/>
            <a:ext cx="8091600" cy="90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Last lecture: </a:t>
            </a:r>
            <a:r>
              <a:rPr lang="en" u="sng">
                <a:solidFill>
                  <a:schemeClr val="hlink"/>
                </a:solidFill>
                <a:latin typeface="Calibri"/>
                <a:ea typeface="Calibri"/>
                <a:cs typeface="Calibri"/>
                <a:sym typeface="Calibri"/>
                <a:hlinkClick r:id="rId4"/>
              </a:rPr>
              <a:t>leave-one-out cross-validation</a:t>
            </a:r>
            <a:r>
              <a:rPr lang="en">
                <a:latin typeface="Calibri"/>
                <a:ea typeface="Calibri"/>
                <a:cs typeface="Calibri"/>
                <a:sym typeface="Calibri"/>
              </a:rPr>
              <a:t> == </a:t>
            </a:r>
            <a:r>
              <a:rPr i="1" lang="en">
                <a:latin typeface="Calibri"/>
                <a:ea typeface="Calibri"/>
                <a:cs typeface="Calibri"/>
                <a:sym typeface="Calibri"/>
              </a:rPr>
              <a:t>N</a:t>
            </a:r>
            <a:r>
              <a:rPr lang="en">
                <a:latin typeface="Calibri"/>
                <a:ea typeface="Calibri"/>
                <a:cs typeface="Calibri"/>
                <a:sym typeface="Calibri"/>
              </a:rPr>
              <a:t>-fold cross-validation (where </a:t>
            </a:r>
            <a:r>
              <a:rPr i="1" lang="en">
                <a:latin typeface="Calibri"/>
                <a:ea typeface="Calibri"/>
                <a:cs typeface="Calibri"/>
                <a:sym typeface="Calibri"/>
              </a:rPr>
              <a:t>N</a:t>
            </a:r>
            <a:r>
              <a:rPr lang="en">
                <a:latin typeface="Calibri"/>
                <a:ea typeface="Calibri"/>
                <a:cs typeface="Calibri"/>
                <a:sym typeface="Calibri"/>
              </a:rPr>
              <a:t> is #data points)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More efficient: </a:t>
            </a:r>
            <a:r>
              <a:rPr i="1" lang="en">
                <a:latin typeface="Calibri"/>
                <a:ea typeface="Calibri"/>
                <a:cs typeface="Calibri"/>
                <a:sym typeface="Calibri"/>
              </a:rPr>
              <a:t>m</a:t>
            </a:r>
            <a:r>
              <a:rPr lang="en">
                <a:latin typeface="Calibri"/>
                <a:ea typeface="Calibri"/>
                <a:cs typeface="Calibri"/>
                <a:sym typeface="Calibri"/>
              </a:rPr>
              <a:t>-fold cross-validation (in above picture: </a:t>
            </a:r>
            <a:r>
              <a:rPr i="1" lang="en">
                <a:latin typeface="Calibri"/>
                <a:ea typeface="Calibri"/>
                <a:cs typeface="Calibri"/>
                <a:sym typeface="Calibri"/>
              </a:rPr>
              <a:t>m</a:t>
            </a:r>
            <a:r>
              <a:rPr lang="en">
                <a:latin typeface="Calibri"/>
                <a:ea typeface="Calibri"/>
                <a:cs typeface="Calibri"/>
                <a:sym typeface="Calibri"/>
              </a:rPr>
              <a:t> = 5)</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Average performance over the </a:t>
            </a:r>
            <a:r>
              <a:rPr i="1" lang="en">
                <a:latin typeface="Calibri"/>
                <a:ea typeface="Calibri"/>
                <a:cs typeface="Calibri"/>
                <a:sym typeface="Calibri"/>
              </a:rPr>
              <a:t>m</a:t>
            </a:r>
            <a:r>
              <a:rPr lang="en">
                <a:latin typeface="Calibri"/>
                <a:ea typeface="Calibri"/>
                <a:cs typeface="Calibri"/>
                <a:sym typeface="Calibri"/>
              </a:rPr>
              <a:t> red portions → validation error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Repeat procedure for all candidate models and pick the one with the lowest validation error</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an extra class on applied ML?</a:t>
            </a:r>
            <a:endParaRPr/>
          </a:p>
        </p:txBody>
      </p:sp>
      <p:sp>
        <p:nvSpPr>
          <p:cNvPr id="316" name="Google Shape;316;p6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7" name="Google Shape;317;p60"/>
          <p:cNvPicPr preferRelativeResize="0"/>
          <p:nvPr/>
        </p:nvPicPr>
        <p:blipFill>
          <a:blip r:embed="rId3">
            <a:alphaModFix/>
          </a:blip>
          <a:stretch>
            <a:fillRect/>
          </a:stretch>
        </p:blipFill>
        <p:spPr>
          <a:xfrm>
            <a:off x="2603988" y="1160638"/>
            <a:ext cx="3936023" cy="820700"/>
          </a:xfrm>
          <a:prstGeom prst="rect">
            <a:avLst/>
          </a:prstGeom>
          <a:noFill/>
          <a:ln>
            <a:noFill/>
          </a:ln>
        </p:spPr>
      </p:pic>
      <p:pic>
        <p:nvPicPr>
          <p:cNvPr id="318" name="Google Shape;318;p60"/>
          <p:cNvPicPr preferRelativeResize="0"/>
          <p:nvPr/>
        </p:nvPicPr>
        <p:blipFill>
          <a:blip r:embed="rId4">
            <a:alphaModFix/>
          </a:blip>
          <a:stretch>
            <a:fillRect/>
          </a:stretch>
        </p:blipFill>
        <p:spPr>
          <a:xfrm>
            <a:off x="2579826" y="2078601"/>
            <a:ext cx="4000874" cy="3002325"/>
          </a:xfrm>
          <a:prstGeom prst="rect">
            <a:avLst/>
          </a:prstGeom>
          <a:noFill/>
          <a:ln>
            <a:noFill/>
          </a:ln>
        </p:spPr>
      </p:pic>
      <p:sp>
        <p:nvSpPr>
          <p:cNvPr id="319" name="Google Shape;319;p60"/>
          <p:cNvSpPr txBox="1"/>
          <p:nvPr/>
        </p:nvSpPr>
        <p:spPr>
          <a:xfrm>
            <a:off x="6734800" y="1684625"/>
            <a:ext cx="6213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link</a:t>
            </a:r>
            <a:endParaRPr/>
          </a:p>
        </p:txBody>
      </p:sp>
      <p:grpSp>
        <p:nvGrpSpPr>
          <p:cNvPr id="320" name="Google Shape;320;p60"/>
          <p:cNvGrpSpPr/>
          <p:nvPr/>
        </p:nvGrpSpPr>
        <p:grpSpPr>
          <a:xfrm>
            <a:off x="2614625" y="2108825"/>
            <a:ext cx="3936000" cy="572400"/>
            <a:chOff x="2614625" y="2108825"/>
            <a:chExt cx="3936000" cy="572400"/>
          </a:xfrm>
        </p:grpSpPr>
        <p:sp>
          <p:nvSpPr>
            <p:cNvPr id="321" name="Google Shape;321;p60"/>
            <p:cNvSpPr/>
            <p:nvPr/>
          </p:nvSpPr>
          <p:spPr>
            <a:xfrm>
              <a:off x="2614625" y="2108825"/>
              <a:ext cx="3936000" cy="420000"/>
            </a:xfrm>
            <a:prstGeom prst="rect">
              <a:avLst/>
            </a:prstGeom>
            <a:solidFill>
              <a:srgbClr val="FFCC66">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0"/>
            <p:cNvSpPr/>
            <p:nvPr/>
          </p:nvSpPr>
          <p:spPr>
            <a:xfrm>
              <a:off x="2614625" y="2528825"/>
              <a:ext cx="1157400" cy="152400"/>
            </a:xfrm>
            <a:prstGeom prst="rect">
              <a:avLst/>
            </a:prstGeom>
            <a:solidFill>
              <a:srgbClr val="FFCC66">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60"/>
          <p:cNvGrpSpPr/>
          <p:nvPr/>
        </p:nvGrpSpPr>
        <p:grpSpPr>
          <a:xfrm>
            <a:off x="2648900" y="2530775"/>
            <a:ext cx="3901800" cy="1702125"/>
            <a:chOff x="2648900" y="2530775"/>
            <a:chExt cx="3901800" cy="1702125"/>
          </a:xfrm>
        </p:grpSpPr>
        <p:sp>
          <p:nvSpPr>
            <p:cNvPr id="324" name="Google Shape;324;p60"/>
            <p:cNvSpPr/>
            <p:nvPr/>
          </p:nvSpPr>
          <p:spPr>
            <a:xfrm>
              <a:off x="2648900" y="2708900"/>
              <a:ext cx="3901800" cy="1345800"/>
            </a:xfrm>
            <a:prstGeom prst="rect">
              <a:avLst/>
            </a:prstGeom>
            <a:solidFill>
              <a:srgbClr val="8383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0"/>
            <p:cNvSpPr/>
            <p:nvPr/>
          </p:nvSpPr>
          <p:spPr>
            <a:xfrm>
              <a:off x="3791900" y="2530775"/>
              <a:ext cx="2758800" cy="178200"/>
            </a:xfrm>
            <a:prstGeom prst="rect">
              <a:avLst/>
            </a:prstGeom>
            <a:solidFill>
              <a:srgbClr val="8383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0"/>
            <p:cNvSpPr/>
            <p:nvPr/>
          </p:nvSpPr>
          <p:spPr>
            <a:xfrm>
              <a:off x="2648900" y="4054700"/>
              <a:ext cx="1345800" cy="178200"/>
            </a:xfrm>
            <a:prstGeom prst="rect">
              <a:avLst/>
            </a:prstGeom>
            <a:solidFill>
              <a:srgbClr val="8383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60"/>
          <p:cNvSpPr txBox="1"/>
          <p:nvPr/>
        </p:nvSpPr>
        <p:spPr>
          <a:xfrm>
            <a:off x="1292550" y="2099300"/>
            <a:ext cx="1097400" cy="576000"/>
          </a:xfrm>
          <a:prstGeom prst="rect">
            <a:avLst/>
          </a:prstGeom>
          <a:solidFill>
            <a:srgbClr val="FFCC66">
              <a:alpha val="4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Classic ML</a:t>
            </a:r>
            <a:endParaRPr/>
          </a:p>
          <a:p>
            <a:pPr indent="0" lvl="0" marL="0" rtl="0" algn="l">
              <a:spcBef>
                <a:spcPts val="0"/>
              </a:spcBef>
              <a:spcAft>
                <a:spcPts val="0"/>
              </a:spcAft>
              <a:buNone/>
            </a:pPr>
            <a:r>
              <a:rPr lang="en"/>
              <a:t>class</a:t>
            </a:r>
            <a:endParaRPr/>
          </a:p>
        </p:txBody>
      </p:sp>
      <p:sp>
        <p:nvSpPr>
          <p:cNvPr id="328" name="Google Shape;328;p60"/>
          <p:cNvSpPr txBox="1"/>
          <p:nvPr/>
        </p:nvSpPr>
        <p:spPr>
          <a:xfrm>
            <a:off x="1564650" y="3306100"/>
            <a:ext cx="553200" cy="405900"/>
          </a:xfrm>
          <a:prstGeom prst="rect">
            <a:avLst/>
          </a:prstGeom>
          <a:solidFill>
            <a:srgbClr val="8383E0">
              <a:alpha val="2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6"/>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Model selection</a:t>
            </a:r>
            <a:endParaRPr/>
          </a:p>
        </p:txBody>
      </p:sp>
      <p:pic>
        <p:nvPicPr>
          <p:cNvPr id="908" name="Google Shape;908;p96"/>
          <p:cNvPicPr preferRelativeResize="0"/>
          <p:nvPr>
            <p:ph idx="1" type="body"/>
          </p:nvPr>
        </p:nvPicPr>
        <p:blipFill rotWithShape="1">
          <a:blip r:embed="rId3">
            <a:alphaModFix/>
          </a:blip>
          <a:srcRect b="0" l="-27611" r="-27595" t="0"/>
          <a:stretch/>
        </p:blipFill>
        <p:spPr>
          <a:xfrm>
            <a:off x="903600" y="1006075"/>
            <a:ext cx="7336800" cy="3771900"/>
          </a:xfrm>
          <a:prstGeom prst="rect">
            <a:avLst/>
          </a:prstGeom>
          <a:noFill/>
          <a:ln>
            <a:noFill/>
          </a:ln>
        </p:spPr>
      </p:pic>
      <p:sp>
        <p:nvSpPr>
          <p:cNvPr id="909" name="Google Shape;909;p96"/>
          <p:cNvSpPr txBox="1"/>
          <p:nvPr/>
        </p:nvSpPr>
        <p:spPr>
          <a:xfrm>
            <a:off x="3868688" y="4353948"/>
            <a:ext cx="1872300" cy="230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chemeClr val="dk2"/>
                </a:solidFill>
                <a:latin typeface="Calibri"/>
                <a:ea typeface="Calibri"/>
                <a:cs typeface="Calibri"/>
                <a:sym typeface="Calibri"/>
              </a:rPr>
              <a:t>Hyperp</a:t>
            </a:r>
            <a:r>
              <a:rPr lang="en" sz="1400">
                <a:solidFill>
                  <a:schemeClr val="dk2"/>
                </a:solidFill>
                <a:latin typeface="Calibri"/>
                <a:ea typeface="Calibri"/>
                <a:cs typeface="Calibri"/>
                <a:sym typeface="Calibri"/>
              </a:rPr>
              <a:t>arameter value</a:t>
            </a:r>
            <a:endParaRPr sz="1400">
              <a:solidFill>
                <a:schemeClr val="dk2"/>
              </a:solidFill>
              <a:latin typeface="Calibri"/>
              <a:ea typeface="Calibri"/>
              <a:cs typeface="Calibri"/>
              <a:sym typeface="Calibri"/>
            </a:endParaRPr>
          </a:p>
        </p:txBody>
      </p:sp>
      <p:sp>
        <p:nvSpPr>
          <p:cNvPr id="910" name="Google Shape;910;p96"/>
          <p:cNvSpPr txBox="1"/>
          <p:nvPr/>
        </p:nvSpPr>
        <p:spPr>
          <a:xfrm rot="-5400000">
            <a:off x="1899472" y="2576925"/>
            <a:ext cx="1404300" cy="294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chemeClr val="dk2"/>
                </a:solidFill>
                <a:latin typeface="Calibri"/>
                <a:ea typeface="Calibri"/>
                <a:cs typeface="Calibri"/>
                <a:sym typeface="Calibri"/>
              </a:rPr>
              <a:t>Validation error</a:t>
            </a:r>
            <a:endParaRPr>
              <a:solidFill>
                <a:schemeClr val="dk2"/>
              </a:solidFill>
              <a:latin typeface="Calibri"/>
              <a:ea typeface="Calibri"/>
              <a:cs typeface="Calibri"/>
              <a:sym typeface="Calibri"/>
            </a:endParaRPr>
          </a:p>
        </p:txBody>
      </p:sp>
      <p:sp>
        <p:nvSpPr>
          <p:cNvPr id="911" name="Google Shape;911;p96"/>
          <p:cNvSpPr/>
          <p:nvPr/>
        </p:nvSpPr>
        <p:spPr>
          <a:xfrm>
            <a:off x="4687591" y="3759875"/>
            <a:ext cx="333000" cy="324000"/>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912" name="Google Shape;912;p9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7"/>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000" u="none" cap="none" strike="noStrike">
                <a:solidFill>
                  <a:schemeClr val="dk2"/>
                </a:solidFill>
                <a:latin typeface="Calibri"/>
                <a:ea typeface="Calibri"/>
                <a:cs typeface="Calibri"/>
                <a:sym typeface="Calibri"/>
              </a:rPr>
              <a:t>Performance metrics for </a:t>
            </a:r>
            <a:r>
              <a:rPr lang="en" sz="3000"/>
              <a:t>b</a:t>
            </a:r>
            <a:r>
              <a:rPr b="1" i="0" lang="en" sz="3000" u="none" cap="none" strike="noStrike">
                <a:solidFill>
                  <a:schemeClr val="dk2"/>
                </a:solidFill>
                <a:latin typeface="Calibri"/>
                <a:ea typeface="Calibri"/>
                <a:cs typeface="Calibri"/>
                <a:sym typeface="Calibri"/>
              </a:rPr>
              <a:t>inary </a:t>
            </a:r>
            <a:r>
              <a:rPr lang="en" sz="3000"/>
              <a:t>c</a:t>
            </a:r>
            <a:r>
              <a:rPr b="1" i="0" lang="en" sz="3000" u="none" cap="none" strike="noStrike">
                <a:solidFill>
                  <a:schemeClr val="dk2"/>
                </a:solidFill>
                <a:latin typeface="Calibri"/>
                <a:ea typeface="Calibri"/>
                <a:cs typeface="Calibri"/>
                <a:sym typeface="Calibri"/>
              </a:rPr>
              <a:t>lassification</a:t>
            </a:r>
            <a:endParaRPr b="1" i="0" sz="3000" u="none" cap="none" strike="noStrike">
              <a:solidFill>
                <a:schemeClr val="dk2"/>
              </a:solidFill>
              <a:latin typeface="Calibri"/>
              <a:ea typeface="Calibri"/>
              <a:cs typeface="Calibri"/>
              <a:sym typeface="Calibri"/>
            </a:endParaRPr>
          </a:p>
        </p:txBody>
      </p:sp>
      <p:sp>
        <p:nvSpPr>
          <p:cNvPr id="919" name="Google Shape;919;p97"/>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For categorical binary classification, the usual metrics </a:t>
            </a:r>
            <a:r>
              <a:rPr lang="en" sz="2400"/>
              <a:t>are based on the </a:t>
            </a:r>
            <a:r>
              <a:rPr b="1" lang="en" sz="2400"/>
              <a:t>confusion matrix,</a:t>
            </a:r>
            <a:r>
              <a:rPr lang="en" sz="2400"/>
              <a:t> which has 4 values:</a:t>
            </a:r>
            <a:endParaRPr sz="2400"/>
          </a:p>
          <a:p>
            <a:pPr indent="-177800" lvl="1" marL="914400" marR="0" rtl="0" algn="l">
              <a:spcBef>
                <a:spcPts val="48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True </a:t>
            </a:r>
            <a:r>
              <a:rPr b="0" i="0" lang="en" sz="2400" u="none" cap="none" strike="noStrike">
                <a:solidFill>
                  <a:schemeClr val="dk1"/>
                </a:solidFill>
                <a:latin typeface="Calibri"/>
                <a:ea typeface="Calibri"/>
                <a:cs typeface="Calibri"/>
                <a:sym typeface="Calibri"/>
              </a:rPr>
              <a:t>P</a:t>
            </a:r>
            <a:r>
              <a:rPr b="0" i="0" lang="en" sz="2400" u="none" cap="none" strike="noStrike">
                <a:solidFill>
                  <a:schemeClr val="dk1"/>
                </a:solidFill>
                <a:latin typeface="Calibri"/>
                <a:ea typeface="Calibri"/>
                <a:cs typeface="Calibri"/>
                <a:sym typeface="Calibri"/>
              </a:rPr>
              <a:t>ositives (positive examples classified as positive)</a:t>
            </a:r>
            <a:endParaRPr sz="2400"/>
          </a:p>
          <a:p>
            <a:pPr indent="-177800" lvl="1" marL="914400" marR="0" rtl="0" algn="l">
              <a:spcBef>
                <a:spcPts val="72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True </a:t>
            </a:r>
            <a:r>
              <a:rPr b="0" i="0" lang="en" sz="2400" u="none" cap="none" strike="noStrike">
                <a:solidFill>
                  <a:schemeClr val="dk1"/>
                </a:solidFill>
                <a:latin typeface="Calibri"/>
                <a:ea typeface="Calibri"/>
                <a:cs typeface="Calibri"/>
                <a:sym typeface="Calibri"/>
              </a:rPr>
              <a:t>N</a:t>
            </a:r>
            <a:r>
              <a:rPr b="0" i="0" lang="en" sz="2400" u="none" cap="none" strike="noStrike">
                <a:solidFill>
                  <a:schemeClr val="dk1"/>
                </a:solidFill>
                <a:latin typeface="Calibri"/>
                <a:ea typeface="Calibri"/>
                <a:cs typeface="Calibri"/>
                <a:sym typeface="Calibri"/>
              </a:rPr>
              <a:t>egatives (negative examples classified as negative)</a:t>
            </a:r>
            <a:endParaRPr sz="2400"/>
          </a:p>
          <a:p>
            <a:pPr indent="-177800" lvl="1" marL="914400" marR="0" rtl="0" algn="l">
              <a:spcBef>
                <a:spcPts val="72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False </a:t>
            </a:r>
            <a:r>
              <a:rPr b="0" i="0" lang="en" sz="2400" u="none" cap="none" strike="noStrike">
                <a:solidFill>
                  <a:schemeClr val="dk1"/>
                </a:solidFill>
                <a:latin typeface="Calibri"/>
                <a:ea typeface="Calibri"/>
                <a:cs typeface="Calibri"/>
                <a:sym typeface="Calibri"/>
              </a:rPr>
              <a:t>P</a:t>
            </a:r>
            <a:r>
              <a:rPr b="0" i="0" lang="en" sz="2400" u="none" cap="none" strike="noStrike">
                <a:solidFill>
                  <a:schemeClr val="dk1"/>
                </a:solidFill>
                <a:latin typeface="Calibri"/>
                <a:ea typeface="Calibri"/>
                <a:cs typeface="Calibri"/>
                <a:sym typeface="Calibri"/>
              </a:rPr>
              <a:t>ositives (negative examples classified as positive)</a:t>
            </a:r>
            <a:endParaRPr sz="2400"/>
          </a:p>
          <a:p>
            <a:pPr indent="-177800" lvl="1" marL="914400" marR="0" rtl="0" algn="l">
              <a:spcBef>
                <a:spcPts val="72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False Negatives (positive examples classified as negative)</a:t>
            </a:r>
            <a:endParaRPr sz="2400"/>
          </a:p>
        </p:txBody>
      </p:sp>
      <p:graphicFrame>
        <p:nvGraphicFramePr>
          <p:cNvPr id="920" name="Google Shape;920;p97"/>
          <p:cNvGraphicFramePr/>
          <p:nvPr/>
        </p:nvGraphicFramePr>
        <p:xfrm>
          <a:off x="1979712" y="3762840"/>
          <a:ext cx="3000000" cy="3000000"/>
        </p:xfrm>
        <a:graphic>
          <a:graphicData uri="http://schemas.openxmlformats.org/drawingml/2006/table">
            <a:tbl>
              <a:tblPr bandRow="1" firstRow="1">
                <a:noFill/>
                <a:tableStyleId>{253B2075-8A91-43ED-9D94-2ABCFA9F1B92}</a:tableStyleId>
              </a:tblPr>
              <a:tblGrid>
                <a:gridCol w="1750625"/>
                <a:gridCol w="841650"/>
                <a:gridCol w="1296150"/>
                <a:gridCol w="1296150"/>
              </a:tblGrid>
              <a:tr h="278125">
                <a:tc>
                  <a:txBody>
                    <a:bodyPr/>
                    <a:lstStyle/>
                    <a:p>
                      <a:pPr indent="0" lvl="0" marL="0" marR="0" rtl="0" algn="l">
                        <a:spcBef>
                          <a:spcPts val="0"/>
                        </a:spcBef>
                        <a:spcAft>
                          <a:spcPts val="0"/>
                        </a:spcAft>
                        <a:buNone/>
                      </a:pPr>
                      <a:r>
                        <a:t/>
                      </a:r>
                      <a:endParaRPr sz="1400">
                        <a:latin typeface="Calibri"/>
                        <a:ea typeface="Calibri"/>
                        <a:cs typeface="Calibri"/>
                        <a:sym typeface="Calibri"/>
                      </a:endParaRPr>
                    </a:p>
                  </a:txBody>
                  <a:tcPr marT="34300" marB="34300" marR="91450" marL="91450"/>
                </a:tc>
                <a:tc>
                  <a:txBody>
                    <a:bodyPr/>
                    <a:lstStyle/>
                    <a:p>
                      <a:pPr indent="0" lvl="0" marL="0" marR="0" rtl="0" algn="ctr">
                        <a:spcBef>
                          <a:spcPts val="0"/>
                        </a:spcBef>
                        <a:spcAft>
                          <a:spcPts val="0"/>
                        </a:spcAft>
                        <a:buNone/>
                      </a:pPr>
                      <a:r>
                        <a:t/>
                      </a:r>
                      <a:endParaRPr b="1" sz="1800">
                        <a:latin typeface="Calibri"/>
                        <a:ea typeface="Calibri"/>
                        <a:cs typeface="Calibri"/>
                        <a:sym typeface="Calibri"/>
                      </a:endParaRPr>
                    </a:p>
                  </a:txBody>
                  <a:tcPr marT="34300" marB="34300" marR="91450" marL="91450" anchor="ctr">
                    <a:lnR cap="flat" cmpd="sng" w="12700">
                      <a:solidFill>
                        <a:srgbClr val="000000"/>
                      </a:solidFill>
                      <a:prstDash val="solid"/>
                      <a:round/>
                      <a:headEnd len="sm" w="sm" type="none"/>
                      <a:tailEnd len="sm" w="sm" type="none"/>
                    </a:lnR>
                  </a:tcPr>
                </a:tc>
                <a:tc gridSpan="2">
                  <a:txBody>
                    <a:bodyPr/>
                    <a:lstStyle/>
                    <a:p>
                      <a:pPr indent="0" lvl="0" marL="0" marR="0" rtl="0" algn="ctr">
                        <a:spcBef>
                          <a:spcPts val="0"/>
                        </a:spcBef>
                        <a:spcAft>
                          <a:spcPts val="0"/>
                        </a:spcAft>
                        <a:buNone/>
                      </a:pPr>
                      <a:r>
                        <a:rPr b="1" lang="en" sz="1800">
                          <a:latin typeface="Calibri"/>
                          <a:ea typeface="Calibri"/>
                          <a:cs typeface="Calibri"/>
                          <a:sym typeface="Calibri"/>
                        </a:rPr>
                        <a:t>Class</a:t>
                      </a:r>
                      <a:endParaRPr b="1" sz="18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a:txBody>
                    <a:bodyPr/>
                    <a:lstStyle/>
                    <a:p>
                      <a:pPr indent="0" lvl="0" marL="0" marR="0" rtl="0" algn="ctr">
                        <a:spcBef>
                          <a:spcPts val="0"/>
                        </a:spcBef>
                        <a:spcAft>
                          <a:spcPts val="0"/>
                        </a:spcAft>
                        <a:buNone/>
                      </a:pPr>
                      <a:r>
                        <a:t/>
                      </a:r>
                      <a:endParaRPr b="1" sz="1400">
                        <a:latin typeface="Calibri"/>
                        <a:ea typeface="Calibri"/>
                        <a:cs typeface="Calibri"/>
                        <a:sym typeface="Calibri"/>
                      </a:endParaRPr>
                    </a:p>
                  </a:txBody>
                  <a:tcPr marT="34300" marB="34300" marR="91450" marL="91450" anchor="ct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a:latin typeface="Calibri"/>
                          <a:ea typeface="Calibri"/>
                          <a:cs typeface="Calibri"/>
                          <a:sym typeface="Calibri"/>
                        </a:rPr>
                        <a:t>Pos</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a:latin typeface="Calibri"/>
                          <a:ea typeface="Calibri"/>
                          <a:cs typeface="Calibri"/>
                          <a:sym typeface="Calibri"/>
                        </a:rPr>
                        <a:t>Neg</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Classified</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a:latin typeface="Calibri"/>
                          <a:ea typeface="Calibri"/>
                          <a:cs typeface="Calibri"/>
                          <a:sym typeface="Calibri"/>
                        </a:rPr>
                        <a:t>Pos</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400">
                          <a:latin typeface="Calibri"/>
                          <a:ea typeface="Calibri"/>
                          <a:cs typeface="Calibri"/>
                          <a:sym typeface="Calibri"/>
                        </a:rPr>
                        <a:t>TP</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400">
                          <a:latin typeface="Calibri"/>
                          <a:ea typeface="Calibri"/>
                          <a:cs typeface="Calibri"/>
                          <a:sym typeface="Calibri"/>
                        </a:rPr>
                        <a:t>FP</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spcBef>
                          <a:spcPts val="0"/>
                        </a:spcBef>
                        <a:spcAft>
                          <a:spcPts val="0"/>
                        </a:spcAft>
                        <a:buNone/>
                      </a:pPr>
                      <a:r>
                        <a:rPr lang="en">
                          <a:latin typeface="Calibri"/>
                          <a:ea typeface="Calibri"/>
                          <a:cs typeface="Calibri"/>
                          <a:sym typeface="Calibri"/>
                        </a:rPr>
                        <a:t>Neg</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FN</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400">
                          <a:latin typeface="Calibri"/>
                          <a:ea typeface="Calibri"/>
                          <a:cs typeface="Calibri"/>
                          <a:sym typeface="Calibri"/>
                        </a:rPr>
                        <a:t>TN</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sp>
        <p:nvSpPr>
          <p:cNvPr id="921" name="Google Shape;921;p9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8"/>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Accuracy</a:t>
            </a:r>
            <a:endParaRPr b="1" i="0" sz="3600" u="none" cap="none" strike="noStrike">
              <a:solidFill>
                <a:schemeClr val="dk2"/>
              </a:solidFill>
              <a:latin typeface="Calibri"/>
              <a:ea typeface="Calibri"/>
              <a:cs typeface="Calibri"/>
              <a:sym typeface="Calibri"/>
            </a:endParaRPr>
          </a:p>
        </p:txBody>
      </p:sp>
      <p:sp>
        <p:nvSpPr>
          <p:cNvPr id="928" name="Google Shape;928;p98"/>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lang="en"/>
              <a:t>A</a:t>
            </a:r>
            <a:r>
              <a:rPr b="0" i="0" lang="en" sz="3200" u="none" cap="none" strike="noStrike">
                <a:solidFill>
                  <a:schemeClr val="dk1"/>
                </a:solidFill>
                <a:latin typeface="Calibri"/>
                <a:ea typeface="Calibri"/>
                <a:cs typeface="Calibri"/>
                <a:sym typeface="Calibri"/>
              </a:rPr>
              <a:t>ppropriate metric when </a:t>
            </a:r>
            <a:endParaRPr/>
          </a:p>
          <a:p>
            <a:pPr indent="-463550" lvl="1" marL="1200150" marR="0" rtl="0" algn="l">
              <a:spcBef>
                <a:spcPts val="560"/>
              </a:spcBef>
              <a:spcAft>
                <a:spcPts val="0"/>
              </a:spcAft>
              <a:buClr>
                <a:schemeClr val="dk1"/>
              </a:buClr>
              <a:buSzPts val="2800"/>
              <a:buFont typeface="Merriweather Sans"/>
              <a:buChar char="-"/>
            </a:pPr>
            <a:r>
              <a:rPr lang="en"/>
              <a:t>c</a:t>
            </a:r>
            <a:r>
              <a:rPr b="0" i="0" lang="en" sz="2800" u="none" cap="none" strike="noStrike">
                <a:solidFill>
                  <a:schemeClr val="dk1"/>
                </a:solidFill>
                <a:latin typeface="Calibri"/>
                <a:ea typeface="Calibri"/>
                <a:cs typeface="Calibri"/>
                <a:sym typeface="Calibri"/>
              </a:rPr>
              <a:t>lasses are not skewed</a:t>
            </a:r>
            <a:endParaRPr/>
          </a:p>
          <a:p>
            <a:pPr indent="-463550" lvl="1" marL="1200150" marR="0" rtl="0" algn="l">
              <a:spcBef>
                <a:spcPts val="560"/>
              </a:spcBef>
              <a:spcAft>
                <a:spcPts val="0"/>
              </a:spcAft>
              <a:buClr>
                <a:schemeClr val="dk1"/>
              </a:buClr>
              <a:buSzPts val="2800"/>
              <a:buFont typeface="Merriweather Sans"/>
              <a:buChar char="-"/>
            </a:pPr>
            <a:r>
              <a:rPr lang="en"/>
              <a:t>e</a:t>
            </a:r>
            <a:r>
              <a:rPr b="0" i="0" lang="en" sz="2800" u="none" cap="none" strike="noStrike">
                <a:solidFill>
                  <a:schemeClr val="dk1"/>
                </a:solidFill>
                <a:latin typeface="Calibri"/>
                <a:ea typeface="Calibri"/>
                <a:cs typeface="Calibri"/>
                <a:sym typeface="Calibri"/>
              </a:rPr>
              <a:t>rrors (FP, FN) have the same importance</a:t>
            </a:r>
            <a:endParaRPr b="0" i="0" sz="2800" u="none" cap="none" strike="noStrike">
              <a:solidFill>
                <a:schemeClr val="dk1"/>
              </a:solidFill>
              <a:latin typeface="Calibri"/>
              <a:ea typeface="Calibri"/>
              <a:cs typeface="Calibri"/>
              <a:sym typeface="Calibri"/>
            </a:endParaRPr>
          </a:p>
        </p:txBody>
      </p:sp>
      <p:pic>
        <p:nvPicPr>
          <p:cNvPr id="929" name="Google Shape;929;p98"/>
          <p:cNvPicPr preferRelativeResize="0"/>
          <p:nvPr/>
        </p:nvPicPr>
        <p:blipFill rotWithShape="1">
          <a:blip r:embed="rId3">
            <a:alphaModFix/>
          </a:blip>
          <a:srcRect b="0" l="0" r="0" t="0"/>
          <a:stretch/>
        </p:blipFill>
        <p:spPr>
          <a:xfrm>
            <a:off x="2702700" y="1482325"/>
            <a:ext cx="3614400" cy="647700"/>
          </a:xfrm>
          <a:prstGeom prst="rect">
            <a:avLst/>
          </a:prstGeom>
          <a:noFill/>
          <a:ln>
            <a:noFill/>
          </a:ln>
        </p:spPr>
      </p:pic>
      <p:sp>
        <p:nvSpPr>
          <p:cNvPr id="930" name="Google Shape;930;p9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1" name="Google Shape;931;p98"/>
          <p:cNvPicPr preferRelativeResize="0"/>
          <p:nvPr/>
        </p:nvPicPr>
        <p:blipFill>
          <a:blip r:embed="rId4">
            <a:alphaModFix/>
          </a:blip>
          <a:stretch>
            <a:fillRect/>
          </a:stretch>
        </p:blipFill>
        <p:spPr>
          <a:xfrm>
            <a:off x="5819400" y="64375"/>
            <a:ext cx="3252803" cy="798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9"/>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Accuracy</a:t>
            </a:r>
            <a:r>
              <a:rPr b="1" i="0" lang="en" sz="3600" u="none" cap="none" strike="noStrike">
                <a:solidFill>
                  <a:schemeClr val="dk2"/>
                </a:solidFill>
                <a:latin typeface="Calibri"/>
                <a:ea typeface="Calibri"/>
                <a:cs typeface="Calibri"/>
                <a:sym typeface="Calibri"/>
              </a:rPr>
              <a:t> (skewed </a:t>
            </a:r>
            <a:r>
              <a:rPr b="1" i="0" lang="en" sz="3600" u="none" cap="none" strike="noStrike">
                <a:solidFill>
                  <a:schemeClr val="dk2"/>
                </a:solidFill>
                <a:latin typeface="Calibri"/>
                <a:ea typeface="Calibri"/>
                <a:cs typeface="Calibri"/>
                <a:sym typeface="Calibri"/>
              </a:rPr>
              <a:t>example</a:t>
            </a:r>
            <a:r>
              <a:rPr b="1" i="0" lang="en" sz="3600" u="none" cap="none" strike="noStrike">
                <a:solidFill>
                  <a:schemeClr val="dk2"/>
                </a:solidFill>
                <a:latin typeface="Calibri"/>
                <a:ea typeface="Calibri"/>
                <a:cs typeface="Calibri"/>
                <a:sym typeface="Calibri"/>
              </a:rPr>
              <a:t>)</a:t>
            </a:r>
            <a:endParaRPr b="1" i="0" sz="3600" u="none" cap="none" strike="noStrike">
              <a:solidFill>
                <a:schemeClr val="dk2"/>
              </a:solidFill>
              <a:latin typeface="Calibri"/>
              <a:ea typeface="Calibri"/>
              <a:cs typeface="Calibri"/>
              <a:sym typeface="Calibri"/>
            </a:endParaRPr>
          </a:p>
        </p:txBody>
      </p:sp>
      <p:sp>
        <p:nvSpPr>
          <p:cNvPr id="938" name="Google Shape;938;p99"/>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311150" lvl="0" marL="514350" marR="0" rtl="0" algn="l">
              <a:spcBef>
                <a:spcPts val="0"/>
              </a:spcBef>
              <a:spcAft>
                <a:spcPts val="0"/>
              </a:spcAft>
              <a:buClr>
                <a:schemeClr val="dk1"/>
              </a:buClr>
              <a:buSzPts val="3200"/>
              <a:buFont typeface="Arial"/>
              <a:buNone/>
            </a:pPr>
            <a:r>
              <a:t/>
            </a:r>
            <a:endParaRPr b="1" i="0" sz="2400" u="none" cap="none" strike="noStrike">
              <a:solidFill>
                <a:srgbClr val="000000"/>
              </a:solidFill>
              <a:latin typeface="Calibri"/>
              <a:ea typeface="Calibri"/>
              <a:cs typeface="Calibri"/>
              <a:sym typeface="Calibri"/>
            </a:endParaRPr>
          </a:p>
          <a:p>
            <a:pPr indent="-311150" lvl="0" marL="514350" marR="0" rtl="0" algn="l">
              <a:spcBef>
                <a:spcPts val="640"/>
              </a:spcBef>
              <a:spcAft>
                <a:spcPts val="0"/>
              </a:spcAft>
              <a:buClr>
                <a:schemeClr val="dk1"/>
              </a:buClr>
              <a:buSzPts val="3200"/>
              <a:buFont typeface="Arial"/>
              <a:buNone/>
            </a:pPr>
            <a:r>
              <a:t/>
            </a:r>
            <a:endParaRPr b="1" i="0" sz="2400" u="none" cap="none" strike="noStrike">
              <a:solidFill>
                <a:srgbClr val="000000"/>
              </a:solidFill>
              <a:latin typeface="Calibri"/>
              <a:ea typeface="Calibri"/>
              <a:cs typeface="Calibri"/>
              <a:sym typeface="Calibri"/>
            </a:endParaRPr>
          </a:p>
          <a:p>
            <a:pPr indent="-311150" lvl="0" marL="514350" marR="0" rtl="0" algn="l">
              <a:spcBef>
                <a:spcPts val="640"/>
              </a:spcBef>
              <a:spcAft>
                <a:spcPts val="0"/>
              </a:spcAft>
              <a:buClr>
                <a:schemeClr val="dk1"/>
              </a:buClr>
              <a:buSzPts val="32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rgbClr val="000000"/>
              </a:buClr>
              <a:buFont typeface="Calibri"/>
              <a:buNone/>
            </a:pPr>
            <a:r>
              <a:rPr b="0" i="0" lang="en" sz="2400" u="none" cap="none" strike="noStrike">
                <a:solidFill>
                  <a:srgbClr val="000000"/>
                </a:solidFill>
                <a:latin typeface="Calibri"/>
                <a:ea typeface="Calibri"/>
                <a:cs typeface="Calibri"/>
                <a:sym typeface="Calibri"/>
              </a:rPr>
              <a:t>Accuracy = 85/100 = 85%</a:t>
            </a:r>
            <a:endParaRPr sz="2400"/>
          </a:p>
          <a:p>
            <a:pPr indent="0" lvl="0" marL="0" marR="0" rtl="0" algn="l">
              <a:spcBef>
                <a:spcPts val="640"/>
              </a:spcBef>
              <a:spcAft>
                <a:spcPts val="0"/>
              </a:spcAft>
              <a:buClr>
                <a:schemeClr val="dk1"/>
              </a:buClr>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rgbClr val="000000"/>
              </a:buClr>
              <a:buFont typeface="Calibri"/>
              <a:buNone/>
            </a:pPr>
            <a:r>
              <a:rPr lang="en" sz="2400"/>
              <a:t>Accuracy</a:t>
            </a:r>
            <a:r>
              <a:rPr b="0" i="0" lang="en" sz="2400" u="none" cap="none" strike="noStrike">
                <a:solidFill>
                  <a:srgbClr val="000000"/>
                </a:solidFill>
                <a:latin typeface="Calibri"/>
                <a:ea typeface="Calibri"/>
                <a:cs typeface="Calibri"/>
                <a:sym typeface="Calibri"/>
              </a:rPr>
              <a:t> = 90/100 = 90%</a:t>
            </a:r>
            <a:endParaRPr b="0" i="0" sz="24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2400" u="none" cap="none" strike="noStrike">
              <a:solidFill>
                <a:srgbClr val="000000"/>
              </a:solidFill>
              <a:latin typeface="Calibri"/>
              <a:ea typeface="Calibri"/>
              <a:cs typeface="Calibri"/>
              <a:sym typeface="Calibri"/>
            </a:endParaRPr>
          </a:p>
        </p:txBody>
      </p:sp>
      <p:graphicFrame>
        <p:nvGraphicFramePr>
          <p:cNvPr id="939" name="Google Shape;939;p99"/>
          <p:cNvGraphicFramePr/>
          <p:nvPr/>
        </p:nvGraphicFramePr>
        <p:xfrm>
          <a:off x="1979712" y="951570"/>
          <a:ext cx="3000000" cy="3000000"/>
        </p:xfrm>
        <a:graphic>
          <a:graphicData uri="http://schemas.openxmlformats.org/drawingml/2006/table">
            <a:tbl>
              <a:tblPr bandRow="1" firstRow="1">
                <a:noFill/>
                <a:tableStyleId>{253B2075-8A91-43ED-9D94-2ABCFA9F1B92}</a:tableStyleId>
              </a:tblPr>
              <a:tblGrid>
                <a:gridCol w="1750625"/>
                <a:gridCol w="841650"/>
                <a:gridCol w="1296150"/>
                <a:gridCol w="1296150"/>
              </a:tblGrid>
              <a:tr h="278125">
                <a:tc gridSpan="2" rowSpan="2">
                  <a:txBody>
                    <a:bodyPr/>
                    <a:lstStyle/>
                    <a:p>
                      <a:pPr indent="0" lvl="0" marL="0" marR="0" rtl="0" algn="ctr">
                        <a:lnSpc>
                          <a:spcPct val="100000"/>
                        </a:lnSpc>
                        <a:spcBef>
                          <a:spcPts val="0"/>
                        </a:spcBef>
                        <a:spcAft>
                          <a:spcPts val="0"/>
                        </a:spcAft>
                        <a:buClr>
                          <a:schemeClr val="dk1"/>
                        </a:buClr>
                        <a:buFont typeface="Calibri"/>
                        <a:buNone/>
                      </a:pPr>
                      <a:r>
                        <a:rPr lang="en" sz="1400">
                          <a:latin typeface="Calibri"/>
                          <a:ea typeface="Calibri"/>
                          <a:cs typeface="Calibri"/>
                          <a:sym typeface="Calibri"/>
                        </a:rPr>
                        <a:t>Classifier 1</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800">
                          <a:latin typeface="Calibri"/>
                          <a:ea typeface="Calibri"/>
                          <a:cs typeface="Calibri"/>
                          <a:sym typeface="Calibri"/>
                        </a:rPr>
                        <a:t>Class</a:t>
                      </a:r>
                      <a:endParaRPr b="1" sz="18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Classified</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400">
                          <a:latin typeface="Calibri"/>
                          <a:ea typeface="Calibri"/>
                          <a:cs typeface="Calibri"/>
                          <a:sym typeface="Calibri"/>
                        </a:rPr>
                        <a:t>5</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400">
                          <a:latin typeface="Calibri"/>
                          <a:ea typeface="Calibri"/>
                          <a:cs typeface="Calibri"/>
                          <a:sym typeface="Calibri"/>
                        </a:rPr>
                        <a:t>10</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5</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400">
                          <a:latin typeface="Calibri"/>
                          <a:ea typeface="Calibri"/>
                          <a:cs typeface="Calibri"/>
                          <a:sym typeface="Calibri"/>
                        </a:rPr>
                        <a:t>80</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940" name="Google Shape;940;p99"/>
          <p:cNvGraphicFramePr/>
          <p:nvPr/>
        </p:nvGraphicFramePr>
        <p:xfrm>
          <a:off x="1979712" y="2841780"/>
          <a:ext cx="3000000" cy="3000000"/>
        </p:xfrm>
        <a:graphic>
          <a:graphicData uri="http://schemas.openxmlformats.org/drawingml/2006/table">
            <a:tbl>
              <a:tblPr bandRow="1" firstRow="1">
                <a:noFill/>
                <a:tableStyleId>{253B2075-8A91-43ED-9D94-2ABCFA9F1B92}</a:tableStyleId>
              </a:tblPr>
              <a:tblGrid>
                <a:gridCol w="1750625"/>
                <a:gridCol w="841650"/>
                <a:gridCol w="1296150"/>
                <a:gridCol w="1296150"/>
              </a:tblGrid>
              <a:tr h="278125">
                <a:tc gridSpan="2" rowSpan="2">
                  <a:txBody>
                    <a:bodyPr/>
                    <a:lstStyle/>
                    <a:p>
                      <a:pPr indent="0" lvl="0" marL="0" marR="0" rtl="0" algn="ctr">
                        <a:lnSpc>
                          <a:spcPct val="100000"/>
                        </a:lnSpc>
                        <a:spcBef>
                          <a:spcPts val="0"/>
                        </a:spcBef>
                        <a:spcAft>
                          <a:spcPts val="0"/>
                        </a:spcAft>
                        <a:buClr>
                          <a:schemeClr val="dk1"/>
                        </a:buClr>
                        <a:buFont typeface="Calibri"/>
                        <a:buNone/>
                      </a:pPr>
                      <a:r>
                        <a:rPr lang="en" sz="1400">
                          <a:latin typeface="Calibri"/>
                          <a:ea typeface="Calibri"/>
                          <a:cs typeface="Calibri"/>
                          <a:sym typeface="Calibri"/>
                        </a:rPr>
                        <a:t>Always ¬Fraud</a:t>
                      </a:r>
                      <a:endParaRPr sz="1400">
                        <a:latin typeface="Calibri"/>
                        <a:ea typeface="Calibri"/>
                        <a:cs typeface="Calibri"/>
                        <a:sym typeface="Calibri"/>
                      </a:endParaRPr>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800">
                          <a:latin typeface="Calibri"/>
                          <a:ea typeface="Calibri"/>
                          <a:cs typeface="Calibri"/>
                          <a:sym typeface="Calibri"/>
                        </a:rPr>
                        <a:t>Class</a:t>
                      </a:r>
                      <a:endParaRPr b="1" sz="18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Classified</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400">
                          <a:latin typeface="Calibri"/>
                          <a:ea typeface="Calibri"/>
                          <a:cs typeface="Calibri"/>
                          <a:sym typeface="Calibri"/>
                        </a:rPr>
                        <a:t>0</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400">
                          <a:latin typeface="Calibri"/>
                          <a:ea typeface="Calibri"/>
                          <a:cs typeface="Calibri"/>
                          <a:sym typeface="Calibri"/>
                        </a:rPr>
                        <a:t>0</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spcBef>
                          <a:spcPts val="0"/>
                        </a:spcBef>
                        <a:spcAft>
                          <a:spcPts val="0"/>
                        </a:spcAft>
                        <a:buNone/>
                      </a:pPr>
                      <a:r>
                        <a:rPr lang="en" sz="1400">
                          <a:latin typeface="Calibri"/>
                          <a:ea typeface="Calibri"/>
                          <a:cs typeface="Calibri"/>
                          <a:sym typeface="Calibri"/>
                        </a:rPr>
                        <a:t>¬Fraud</a:t>
                      </a:r>
                      <a:endParaRPr sz="14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latin typeface="Calibri"/>
                          <a:ea typeface="Calibri"/>
                          <a:cs typeface="Calibri"/>
                          <a:sym typeface="Calibri"/>
                        </a:rPr>
                        <a:t>10</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400">
                          <a:latin typeface="Calibri"/>
                          <a:ea typeface="Calibri"/>
                          <a:cs typeface="Calibri"/>
                          <a:sym typeface="Calibri"/>
                        </a:rPr>
                        <a:t>90</a:t>
                      </a:r>
                      <a:endParaRPr sz="14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sp>
        <p:nvSpPr>
          <p:cNvPr id="941" name="Google Shape;941;p9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0"/>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Question time</a:t>
            </a:r>
            <a:endParaRPr b="1" i="0" sz="3600" u="none" cap="none" strike="noStrike">
              <a:solidFill>
                <a:schemeClr val="dk2"/>
              </a:solidFill>
              <a:latin typeface="Calibri"/>
              <a:ea typeface="Calibri"/>
              <a:cs typeface="Calibri"/>
              <a:sym typeface="Calibri"/>
            </a:endParaRPr>
          </a:p>
        </p:txBody>
      </p:sp>
      <p:sp>
        <p:nvSpPr>
          <p:cNvPr id="948" name="Google Shape;948;p100"/>
          <p:cNvSpPr txBox="1"/>
          <p:nvPr>
            <p:ph idx="1" type="body"/>
          </p:nvPr>
        </p:nvSpPr>
        <p:spPr>
          <a:xfrm>
            <a:off x="179400" y="1006077"/>
            <a:ext cx="8305800" cy="17595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Clr>
                <a:srgbClr val="000000"/>
              </a:buClr>
              <a:buFont typeface="Calibri"/>
              <a:buNone/>
            </a:pPr>
            <a:r>
              <a:rPr b="0" i="0" lang="en" sz="2500" u="none" cap="none" strike="noStrike">
                <a:solidFill>
                  <a:srgbClr val="000000"/>
                </a:solidFill>
                <a:latin typeface="Calibri"/>
                <a:ea typeface="Calibri"/>
                <a:cs typeface="Calibri"/>
                <a:sym typeface="Calibri"/>
              </a:rPr>
              <a:t>Which classifier is better?</a:t>
            </a:r>
            <a:endParaRPr b="0" i="0" sz="2100" u="none" cap="none" strike="noStrike">
              <a:solidFill>
                <a:schemeClr val="dk1"/>
              </a:solidFill>
              <a:latin typeface="Calibri"/>
              <a:ea typeface="Calibri"/>
              <a:cs typeface="Calibri"/>
              <a:sym typeface="Calibri"/>
            </a:endParaRPr>
          </a:p>
          <a:p>
            <a:pPr indent="-107950" lvl="0" marL="457200" marR="0" rtl="0" algn="l">
              <a:spcBef>
                <a:spcPts val="480"/>
              </a:spcBef>
              <a:spcAft>
                <a:spcPts val="0"/>
              </a:spcAft>
              <a:buClr>
                <a:schemeClr val="dk1"/>
              </a:buClr>
              <a:buSzPts val="1700"/>
              <a:buFont typeface="Comic Sans MS"/>
              <a:buChar char="●"/>
            </a:pPr>
            <a:r>
              <a:rPr lang="en" sz="1700"/>
              <a:t> </a:t>
            </a:r>
            <a:r>
              <a:rPr b="0" i="0" lang="en" sz="1700" u="none" cap="none" strike="noStrike">
                <a:solidFill>
                  <a:schemeClr val="dk1"/>
                </a:solidFill>
                <a:latin typeface="Calibri"/>
                <a:ea typeface="Calibri"/>
                <a:cs typeface="Calibri"/>
                <a:sym typeface="Calibri"/>
              </a:rPr>
              <a:t>Classifier 1</a:t>
            </a:r>
            <a:endParaRPr b="0" i="0" sz="1700" u="none" cap="none" strike="noStrike">
              <a:solidFill>
                <a:schemeClr val="dk1"/>
              </a:solidFill>
              <a:latin typeface="Calibri"/>
              <a:ea typeface="Calibri"/>
              <a:cs typeface="Calibri"/>
              <a:sym typeface="Calibri"/>
            </a:endParaRPr>
          </a:p>
          <a:p>
            <a:pPr indent="-107950" lvl="0" marL="457200" marR="0" rtl="0" algn="l">
              <a:spcBef>
                <a:spcPts val="480"/>
              </a:spcBef>
              <a:spcAft>
                <a:spcPts val="0"/>
              </a:spcAft>
              <a:buClr>
                <a:schemeClr val="dk1"/>
              </a:buClr>
              <a:buSzPts val="1700"/>
              <a:buFont typeface="Comic Sans MS"/>
              <a:buChar char="●"/>
            </a:pPr>
            <a:r>
              <a:rPr lang="en" sz="1700"/>
              <a:t> </a:t>
            </a:r>
            <a:r>
              <a:rPr b="0" i="0" lang="en" sz="1700" u="none" cap="none" strike="noStrike">
                <a:solidFill>
                  <a:schemeClr val="dk1"/>
                </a:solidFill>
                <a:latin typeface="Calibri"/>
                <a:ea typeface="Calibri"/>
                <a:cs typeface="Calibri"/>
                <a:sym typeface="Calibri"/>
              </a:rPr>
              <a:t>Classifier 2</a:t>
            </a:r>
            <a:endParaRPr b="0" i="0" sz="1700" u="none" cap="none" strike="noStrike">
              <a:solidFill>
                <a:schemeClr val="dk1"/>
              </a:solidFill>
              <a:latin typeface="Calibri"/>
              <a:ea typeface="Calibri"/>
              <a:cs typeface="Calibri"/>
              <a:sym typeface="Calibri"/>
            </a:endParaRPr>
          </a:p>
          <a:p>
            <a:pPr indent="-107950" lvl="0" marL="457200" marR="0" rtl="0" algn="l">
              <a:spcBef>
                <a:spcPts val="480"/>
              </a:spcBef>
              <a:spcAft>
                <a:spcPts val="0"/>
              </a:spcAft>
              <a:buClr>
                <a:schemeClr val="dk1"/>
              </a:buClr>
              <a:buSzPts val="1700"/>
              <a:buFont typeface="Comic Sans MS"/>
              <a:buChar char="●"/>
            </a:pPr>
            <a:r>
              <a:rPr lang="en" sz="1700"/>
              <a:t> </a:t>
            </a:r>
            <a:r>
              <a:rPr b="0" i="0" lang="en" sz="1700" u="none" cap="none" strike="noStrike">
                <a:solidFill>
                  <a:schemeClr val="dk1"/>
                </a:solidFill>
                <a:latin typeface="Calibri"/>
                <a:ea typeface="Calibri"/>
                <a:cs typeface="Calibri"/>
                <a:sym typeface="Calibri"/>
              </a:rPr>
              <a:t>Both are equally good</a:t>
            </a:r>
            <a:endParaRPr b="0" i="0" sz="500" u="none" cap="none" strike="noStrike">
              <a:solidFill>
                <a:srgbClr val="000000"/>
              </a:solidFill>
              <a:latin typeface="Comic Sans MS"/>
              <a:ea typeface="Comic Sans MS"/>
              <a:cs typeface="Comic Sans MS"/>
              <a:sym typeface="Comic Sans MS"/>
            </a:endParaRPr>
          </a:p>
        </p:txBody>
      </p:sp>
      <p:graphicFrame>
        <p:nvGraphicFramePr>
          <p:cNvPr id="949" name="Google Shape;949;p100"/>
          <p:cNvGraphicFramePr/>
          <p:nvPr/>
        </p:nvGraphicFramePr>
        <p:xfrm>
          <a:off x="4205643" y="279570"/>
          <a:ext cx="3000000" cy="3000000"/>
        </p:xfrm>
        <a:graphic>
          <a:graphicData uri="http://schemas.openxmlformats.org/drawingml/2006/table">
            <a:tbl>
              <a:tblPr bandRow="1" firstRow="1">
                <a:noFill/>
                <a:tableStyleId>{253B2075-8A91-43ED-9D94-2ABCFA9F1B92}</a:tableStyleId>
              </a:tblPr>
              <a:tblGrid>
                <a:gridCol w="1118450"/>
                <a:gridCol w="537725"/>
                <a:gridCol w="828100"/>
                <a:gridCol w="828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1</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A</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B</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A</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20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spcBef>
                          <a:spcPts val="0"/>
                        </a:spcBef>
                        <a:spcAft>
                          <a:spcPts val="0"/>
                        </a:spcAft>
                        <a:buNone/>
                      </a:pPr>
                      <a:r>
                        <a:rPr lang="en" sz="1100">
                          <a:latin typeface="Calibri"/>
                          <a:ea typeface="Calibri"/>
                          <a:cs typeface="Calibri"/>
                          <a:sym typeface="Calibri"/>
                        </a:rPr>
                        <a:t>B</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30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950" name="Google Shape;950;p100"/>
          <p:cNvGraphicFramePr/>
          <p:nvPr/>
        </p:nvGraphicFramePr>
        <p:xfrm>
          <a:off x="4205648" y="1535720"/>
          <a:ext cx="3000000" cy="3000000"/>
        </p:xfrm>
        <a:graphic>
          <a:graphicData uri="http://schemas.openxmlformats.org/drawingml/2006/table">
            <a:tbl>
              <a:tblPr bandRow="1" firstRow="1">
                <a:noFill/>
                <a:tableStyleId>{253B2075-8A91-43ED-9D94-2ABCFA9F1B92}</a:tableStyleId>
              </a:tblPr>
              <a:tblGrid>
                <a:gridCol w="1118450"/>
                <a:gridCol w="537725"/>
                <a:gridCol w="828100"/>
                <a:gridCol w="828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2</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A</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B</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A</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spcBef>
                          <a:spcPts val="0"/>
                        </a:spcBef>
                        <a:spcAft>
                          <a:spcPts val="0"/>
                        </a:spcAft>
                        <a:buNone/>
                      </a:pPr>
                      <a:r>
                        <a:rPr lang="en" sz="1100">
                          <a:latin typeface="Calibri"/>
                          <a:ea typeface="Calibri"/>
                          <a:cs typeface="Calibri"/>
                          <a:sym typeface="Calibri"/>
                        </a:rPr>
                        <a:t>B</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sp>
        <p:nvSpPr>
          <p:cNvPr id="951" name="Google Shape;951;p10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52" name="Google Shape;952;p100"/>
          <p:cNvGrpSpPr/>
          <p:nvPr/>
        </p:nvGrpSpPr>
        <p:grpSpPr>
          <a:xfrm>
            <a:off x="1581801" y="3012403"/>
            <a:ext cx="6073372" cy="1836474"/>
            <a:chOff x="1284095" y="3159541"/>
            <a:chExt cx="6073372" cy="1836474"/>
          </a:xfrm>
        </p:grpSpPr>
        <p:sp>
          <p:nvSpPr>
            <p:cNvPr id="953" name="Google Shape;953;p100"/>
            <p:cNvSpPr txBox="1"/>
            <p:nvPr/>
          </p:nvSpPr>
          <p:spPr>
            <a:xfrm>
              <a:off x="2539569" y="3467650"/>
              <a:ext cx="3022500" cy="15180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Helvetica Neue"/>
                  <a:ea typeface="Helvetica Neue"/>
                  <a:cs typeface="Helvetica Neue"/>
                  <a:sym typeface="Helvetica Neue"/>
                </a:rPr>
                <a:t>POLLING TIME</a:t>
              </a:r>
              <a:endParaRPr b="1" sz="26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solidFill>
                    <a:srgbClr val="000000"/>
                  </a:solidFill>
                  <a:latin typeface="Helvetica Neue"/>
                  <a:ea typeface="Helvetica Neue"/>
                  <a:cs typeface="Helvetica Neue"/>
                  <a:sym typeface="Helvetica Neue"/>
                </a:rPr>
                <a:t>Scan QR code or go to</a:t>
              </a:r>
              <a:br>
                <a:rPr lang="en" sz="1600">
                  <a:solidFill>
                    <a:srgbClr val="000000"/>
                  </a:solidFill>
                  <a:latin typeface="Helvetica Neue"/>
                  <a:ea typeface="Helvetica Neue"/>
                  <a:cs typeface="Helvetica Neue"/>
                  <a:sym typeface="Helvetica Neue"/>
                </a:rPr>
              </a:br>
              <a:r>
                <a:rPr lang="en" sz="1600" u="sng">
                  <a:solidFill>
                    <a:srgbClr val="0277BD"/>
                  </a:solidFill>
                  <a:latin typeface="Helvetica Neue"/>
                  <a:ea typeface="Helvetica Neue"/>
                  <a:cs typeface="Helvetica Neue"/>
                  <a:sym typeface="Helvetica Neue"/>
                  <a:hlinkClick r:id="rId3">
                    <a:extLst>
                      <a:ext uri="{A12FA001-AC4F-418D-AE19-62706E023703}">
                        <ahyp:hlinkClr val="tx"/>
                      </a:ext>
                    </a:extLst>
                  </a:hlinkClick>
                </a:rPr>
                <a:t>https://web.speakup.info/room/join/66626</a:t>
              </a:r>
              <a:endParaRPr sz="1600">
                <a:latin typeface="Helvetica Neue"/>
                <a:ea typeface="Helvetica Neue"/>
                <a:cs typeface="Helvetica Neue"/>
                <a:sym typeface="Helvetica Neue"/>
              </a:endParaRPr>
            </a:p>
          </p:txBody>
        </p:sp>
        <p:pic>
          <p:nvPicPr>
            <p:cNvPr id="954" name="Google Shape;954;p100"/>
            <p:cNvPicPr preferRelativeResize="0"/>
            <p:nvPr/>
          </p:nvPicPr>
          <p:blipFill>
            <a:blip r:embed="rId4">
              <a:alphaModFix/>
            </a:blip>
            <a:stretch>
              <a:fillRect/>
            </a:stretch>
          </p:blipFill>
          <p:spPr>
            <a:xfrm>
              <a:off x="1284095" y="3159541"/>
              <a:ext cx="988575" cy="1836474"/>
            </a:xfrm>
            <a:prstGeom prst="rect">
              <a:avLst/>
            </a:prstGeom>
            <a:noFill/>
            <a:ln>
              <a:noFill/>
            </a:ln>
          </p:spPr>
        </p:pic>
        <p:pic>
          <p:nvPicPr>
            <p:cNvPr id="955" name="Google Shape;955;p100"/>
            <p:cNvPicPr preferRelativeResize="0"/>
            <p:nvPr/>
          </p:nvPicPr>
          <p:blipFill>
            <a:blip r:embed="rId5">
              <a:alphaModFix/>
            </a:blip>
            <a:stretch>
              <a:fillRect/>
            </a:stretch>
          </p:blipFill>
          <p:spPr>
            <a:xfrm>
              <a:off x="5895117" y="3500200"/>
              <a:ext cx="1462350" cy="1462374"/>
            </a:xfrm>
            <a:prstGeom prst="rect">
              <a:avLst/>
            </a:prstGeom>
            <a:noFill/>
            <a:ln>
              <a:noFill/>
            </a:ln>
          </p:spPr>
        </p:pic>
      </p:grpSp>
      <p:sp>
        <p:nvSpPr>
          <p:cNvPr id="956" name="Google Shape;956;p100"/>
          <p:cNvSpPr txBox="1"/>
          <p:nvPr/>
        </p:nvSpPr>
        <p:spPr>
          <a:xfrm>
            <a:off x="7645475" y="868450"/>
            <a:ext cx="1460100" cy="415500"/>
          </a:xfrm>
          <a:prstGeom prst="rect">
            <a:avLst/>
          </a:prstGeom>
          <a:noFill/>
          <a:ln>
            <a:noFill/>
          </a:ln>
        </p:spPr>
        <p:txBody>
          <a:bodyPr anchorCtr="0" anchor="t" bIns="91425" lIns="91425" spcFirstLastPara="1" rIns="91425" wrap="square" tIns="91425">
            <a:spAutoFit/>
          </a:bodyPr>
          <a:lstStyle/>
          <a:p>
            <a:pPr indent="0" lvl="0" marL="0" rtl="0" algn="l">
              <a:spcBef>
                <a:spcPts val="640"/>
              </a:spcBef>
              <a:spcAft>
                <a:spcPts val="0"/>
              </a:spcAft>
              <a:buNone/>
            </a:pPr>
            <a:r>
              <a:rPr lang="en" sz="1500">
                <a:solidFill>
                  <a:schemeClr val="dk1"/>
                </a:solidFill>
                <a:latin typeface="Calibri"/>
                <a:ea typeface="Calibri"/>
                <a:cs typeface="Calibri"/>
                <a:sym typeface="Calibri"/>
              </a:rPr>
              <a:t>100 data points</a:t>
            </a:r>
            <a:endParaRPr sz="1500">
              <a:latin typeface="Calibri"/>
              <a:ea typeface="Calibri"/>
              <a:cs typeface="Calibri"/>
              <a:sym typeface="Calibri"/>
            </a:endParaRPr>
          </a:p>
        </p:txBody>
      </p:sp>
      <p:sp>
        <p:nvSpPr>
          <p:cNvPr id="957" name="Google Shape;957;p100"/>
          <p:cNvSpPr txBox="1"/>
          <p:nvPr/>
        </p:nvSpPr>
        <p:spPr>
          <a:xfrm>
            <a:off x="7645475" y="2092819"/>
            <a:ext cx="1460100" cy="415500"/>
          </a:xfrm>
          <a:prstGeom prst="rect">
            <a:avLst/>
          </a:prstGeom>
          <a:noFill/>
          <a:ln>
            <a:noFill/>
          </a:ln>
        </p:spPr>
        <p:txBody>
          <a:bodyPr anchorCtr="0" anchor="t" bIns="91425" lIns="91425" spcFirstLastPara="1" rIns="91425" wrap="square" tIns="91425">
            <a:spAutoFit/>
          </a:bodyPr>
          <a:lstStyle/>
          <a:p>
            <a:pPr indent="0" lvl="0" marL="0" rtl="0" algn="l">
              <a:spcBef>
                <a:spcPts val="640"/>
              </a:spcBef>
              <a:spcAft>
                <a:spcPts val="0"/>
              </a:spcAft>
              <a:buNone/>
            </a:pPr>
            <a:r>
              <a:rPr lang="en" sz="1500">
                <a:solidFill>
                  <a:schemeClr val="dk1"/>
                </a:solidFill>
                <a:latin typeface="Calibri"/>
                <a:ea typeface="Calibri"/>
                <a:cs typeface="Calibri"/>
                <a:sym typeface="Calibri"/>
              </a:rPr>
              <a:t>100 data points</a:t>
            </a:r>
            <a:endParaRPr sz="15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01"/>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Question time</a:t>
            </a:r>
            <a:endParaRPr/>
          </a:p>
        </p:txBody>
      </p:sp>
      <p:sp>
        <p:nvSpPr>
          <p:cNvPr id="964" name="Google Shape;964;p101"/>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rgbClr val="000000"/>
              </a:buClr>
              <a:buFont typeface="Calibri"/>
              <a:buNone/>
            </a:pPr>
            <a:r>
              <a:rPr b="0" i="0" lang="en" sz="3200" u="none" cap="none" strike="noStrike">
                <a:solidFill>
                  <a:srgbClr val="000000"/>
                </a:solidFill>
                <a:latin typeface="Calibri"/>
                <a:ea typeface="Calibri"/>
                <a:cs typeface="Calibri"/>
                <a:sym typeface="Calibri"/>
              </a:rPr>
              <a:t>Which classifier is better?</a:t>
            </a:r>
            <a:endParaRPr b="0" i="0" sz="2800" u="none" cap="none" strike="noStrike">
              <a:solidFill>
                <a:schemeClr val="dk1"/>
              </a:solidFill>
              <a:latin typeface="Calibri"/>
              <a:ea typeface="Calibri"/>
              <a:cs typeface="Calibri"/>
              <a:sym typeface="Calibri"/>
            </a:endParaRPr>
          </a:p>
          <a:p>
            <a:pPr indent="-260350" lvl="1" marL="742950" marR="0" rtl="0" algn="l">
              <a:spcBef>
                <a:spcPts val="480"/>
              </a:spcBef>
              <a:spcAft>
                <a:spcPts val="0"/>
              </a:spcAft>
              <a:buClr>
                <a:schemeClr val="dk1"/>
              </a:buClr>
              <a:buSzPts val="2400"/>
              <a:buFont typeface="Comic Sans MS"/>
              <a:buChar char="○"/>
            </a:pPr>
            <a:r>
              <a:rPr b="0" i="0" lang="en" sz="2400" u="none" cap="none" strike="noStrike">
                <a:solidFill>
                  <a:schemeClr val="dk1"/>
                </a:solidFill>
                <a:latin typeface="Calibri"/>
                <a:ea typeface="Calibri"/>
                <a:cs typeface="Calibri"/>
                <a:sym typeface="Calibri"/>
              </a:rPr>
              <a:t>Classifier 1</a:t>
            </a:r>
            <a:endParaRPr/>
          </a:p>
          <a:p>
            <a:pPr indent="-260350" lvl="1" marL="742950" marR="0" rtl="0" algn="l">
              <a:spcBef>
                <a:spcPts val="480"/>
              </a:spcBef>
              <a:spcAft>
                <a:spcPts val="0"/>
              </a:spcAft>
              <a:buClr>
                <a:schemeClr val="dk1"/>
              </a:buClr>
              <a:buSzPts val="2400"/>
              <a:buFont typeface="Comic Sans MS"/>
              <a:buChar char="○"/>
            </a:pPr>
            <a:r>
              <a:rPr b="0" i="0" lang="en" sz="2400" u="none" cap="none" strike="noStrike">
                <a:solidFill>
                  <a:schemeClr val="dk1"/>
                </a:solidFill>
                <a:latin typeface="Calibri"/>
                <a:ea typeface="Calibri"/>
                <a:cs typeface="Calibri"/>
                <a:sym typeface="Calibri"/>
              </a:rPr>
              <a:t>Classifier 2</a:t>
            </a:r>
            <a:endParaRPr/>
          </a:p>
          <a:p>
            <a:pPr indent="-260350" lvl="1" marL="742950" marR="0" rtl="0" algn="l">
              <a:spcBef>
                <a:spcPts val="480"/>
              </a:spcBef>
              <a:spcAft>
                <a:spcPts val="0"/>
              </a:spcAft>
              <a:buClr>
                <a:schemeClr val="dk1"/>
              </a:buClr>
              <a:buSzPts val="2400"/>
              <a:buFont typeface="Comic Sans MS"/>
              <a:buChar char="○"/>
            </a:pPr>
            <a:r>
              <a:rPr b="0" i="0" lang="en" sz="2400" u="none" cap="none" strike="noStrike">
                <a:solidFill>
                  <a:schemeClr val="dk1"/>
                </a:solidFill>
                <a:latin typeface="Calibri"/>
                <a:ea typeface="Calibri"/>
                <a:cs typeface="Calibri"/>
                <a:sym typeface="Calibri"/>
              </a:rPr>
              <a:t>Both are equally good</a:t>
            </a:r>
            <a:endParaRPr b="0" i="0" sz="3200" u="none" cap="none" strike="noStrike">
              <a:solidFill>
                <a:srgbClr val="000000"/>
              </a:solidFill>
              <a:latin typeface="Calibri"/>
              <a:ea typeface="Calibri"/>
              <a:cs typeface="Calibri"/>
              <a:sym typeface="Calibri"/>
            </a:endParaRPr>
          </a:p>
        </p:txBody>
      </p:sp>
      <p:graphicFrame>
        <p:nvGraphicFramePr>
          <p:cNvPr id="965" name="Google Shape;965;p101"/>
          <p:cNvGraphicFramePr/>
          <p:nvPr/>
        </p:nvGraphicFramePr>
        <p:xfrm>
          <a:off x="323528" y="951570"/>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1</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20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30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966" name="Google Shape;966;p101"/>
          <p:cNvGraphicFramePr/>
          <p:nvPr/>
        </p:nvGraphicFramePr>
        <p:xfrm>
          <a:off x="4572000" y="951570"/>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2</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pSp>
        <p:nvGrpSpPr>
          <p:cNvPr id="967" name="Google Shape;967;p101"/>
          <p:cNvGrpSpPr/>
          <p:nvPr/>
        </p:nvGrpSpPr>
        <p:grpSpPr>
          <a:xfrm>
            <a:off x="2411760" y="1686048"/>
            <a:ext cx="5256472" cy="486000"/>
            <a:chOff x="2411760" y="5589240"/>
            <a:chExt cx="5256472" cy="648000"/>
          </a:xfrm>
        </p:grpSpPr>
        <p:sp>
          <p:nvSpPr>
            <p:cNvPr id="968" name="Google Shape;968;p101"/>
            <p:cNvSpPr/>
            <p:nvPr/>
          </p:nvSpPr>
          <p:spPr>
            <a:xfrm>
              <a:off x="2411760" y="5589240"/>
              <a:ext cx="1008000" cy="648000"/>
            </a:xfrm>
            <a:prstGeom prst="roundRect">
              <a:avLst>
                <a:gd fmla="val 16667" name="adj"/>
              </a:avLst>
            </a:prstGeom>
            <a:noFill/>
            <a:ln cap="flat" cmpd="sng" w="635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969" name="Google Shape;969;p101"/>
            <p:cNvSpPr/>
            <p:nvPr/>
          </p:nvSpPr>
          <p:spPr>
            <a:xfrm>
              <a:off x="6660232" y="5589240"/>
              <a:ext cx="1008000" cy="648000"/>
            </a:xfrm>
            <a:prstGeom prst="roundRect">
              <a:avLst>
                <a:gd fmla="val 16667" name="adj"/>
              </a:avLst>
            </a:prstGeom>
            <a:noFill/>
            <a:ln cap="flat" cmpd="sng" w="635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grpSp>
      <p:sp>
        <p:nvSpPr>
          <p:cNvPr id="970" name="Google Shape;970;p10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1" name="Google Shape;971;p101"/>
          <p:cNvSpPr/>
          <p:nvPr/>
        </p:nvSpPr>
        <p:spPr>
          <a:xfrm>
            <a:off x="2660949" y="1202185"/>
            <a:ext cx="1533000" cy="313050"/>
          </a:xfrm>
          <a:custGeom>
            <a:rect b="b" l="l" r="r" t="t"/>
            <a:pathLst>
              <a:path extrusionOk="0" h="12522" w="61320">
                <a:moveTo>
                  <a:pt x="17212" y="1211"/>
                </a:moveTo>
                <a:cubicBezTo>
                  <a:pt x="12378" y="405"/>
                  <a:pt x="6893" y="-981"/>
                  <a:pt x="2510" y="1211"/>
                </a:cubicBezTo>
                <a:cubicBezTo>
                  <a:pt x="54" y="2439"/>
                  <a:pt x="-798" y="7245"/>
                  <a:pt x="1010" y="9312"/>
                </a:cubicBezTo>
                <a:cubicBezTo>
                  <a:pt x="3944" y="12665"/>
                  <a:pt x="9756" y="11413"/>
                  <a:pt x="14212" y="11413"/>
                </a:cubicBezTo>
                <a:cubicBezTo>
                  <a:pt x="21316" y="11413"/>
                  <a:pt x="28411" y="12013"/>
                  <a:pt x="35515" y="12013"/>
                </a:cubicBezTo>
                <a:cubicBezTo>
                  <a:pt x="44346" y="12013"/>
                  <a:pt x="61320" y="14843"/>
                  <a:pt x="61320" y="6012"/>
                </a:cubicBezTo>
                <a:cubicBezTo>
                  <a:pt x="61320" y="-1072"/>
                  <a:pt x="47657" y="429"/>
                  <a:pt x="40616" y="1211"/>
                </a:cubicBezTo>
                <a:cubicBezTo>
                  <a:pt x="33751" y="1974"/>
                  <a:pt x="26466" y="-73"/>
                  <a:pt x="19913" y="2111"/>
                </a:cubicBezTo>
              </a:path>
            </a:pathLst>
          </a:custGeom>
          <a:noFill/>
          <a:ln cap="flat" cmpd="sng" w="38100">
            <a:solidFill>
              <a:srgbClr val="FF99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2"/>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Precision and recall</a:t>
            </a:r>
            <a:endParaRPr b="1" i="0" sz="3600" u="none" cap="none" strike="noStrike">
              <a:solidFill>
                <a:schemeClr val="dk2"/>
              </a:solidFill>
              <a:latin typeface="Calibri"/>
              <a:ea typeface="Calibri"/>
              <a:cs typeface="Calibri"/>
              <a:sym typeface="Calibri"/>
            </a:endParaRPr>
          </a:p>
        </p:txBody>
      </p:sp>
      <p:sp>
        <p:nvSpPr>
          <p:cNvPr id="978" name="Google Shape;978;p102"/>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Precision: what fraction of positive</a:t>
            </a:r>
            <a:br>
              <a:rPr lang="en"/>
            </a:br>
            <a:r>
              <a:rPr b="0" i="0" lang="en" sz="3200" u="none" cap="none" strike="noStrike">
                <a:solidFill>
                  <a:schemeClr val="dk1"/>
                </a:solidFill>
                <a:latin typeface="Calibri"/>
                <a:ea typeface="Calibri"/>
                <a:cs typeface="Calibri"/>
                <a:sym typeface="Calibri"/>
              </a:rPr>
              <a:t>predictions are actually </a:t>
            </a:r>
            <a:r>
              <a:rPr lang="en"/>
              <a:t>positive?</a:t>
            </a:r>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a:p>
          <a:p>
            <a:pPr indent="0" lvl="0" marL="0" marR="0" rtl="0" algn="l">
              <a:spcBef>
                <a:spcPts val="64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Recall: what fraction of actually</a:t>
            </a:r>
            <a:r>
              <a:rPr b="0" i="0" lang="en" sz="3200" u="none" cap="none" strike="noStrike">
                <a:solidFill>
                  <a:schemeClr val="dk1"/>
                </a:solidFill>
                <a:latin typeface="Calibri"/>
                <a:ea typeface="Calibri"/>
                <a:cs typeface="Calibri"/>
                <a:sym typeface="Calibri"/>
              </a:rPr>
              <a:t> </a:t>
            </a:r>
            <a:r>
              <a:rPr lang="en"/>
              <a:t>positive</a:t>
            </a:r>
            <a:r>
              <a:rPr b="0" i="0" lang="en" sz="3200" u="none" cap="none" strike="noStrike">
                <a:solidFill>
                  <a:schemeClr val="dk1"/>
                </a:solidFill>
                <a:latin typeface="Calibri"/>
                <a:ea typeface="Calibri"/>
                <a:cs typeface="Calibri"/>
                <a:sym typeface="Calibri"/>
              </a:rPr>
              <a:t> examples did I recognize as</a:t>
            </a:r>
            <a:r>
              <a:rPr lang="en"/>
              <a:t> such?</a:t>
            </a:r>
            <a:endParaRPr b="0" i="0" sz="3200" u="none" cap="none" strike="noStrike">
              <a:solidFill>
                <a:schemeClr val="dk1"/>
              </a:solidFill>
              <a:latin typeface="Calibri"/>
              <a:ea typeface="Calibri"/>
              <a:cs typeface="Calibri"/>
              <a:sym typeface="Calibri"/>
            </a:endParaRPr>
          </a:p>
        </p:txBody>
      </p:sp>
      <p:pic>
        <p:nvPicPr>
          <p:cNvPr id="979" name="Google Shape;979;p102"/>
          <p:cNvPicPr preferRelativeResize="0"/>
          <p:nvPr/>
        </p:nvPicPr>
        <p:blipFill rotWithShape="1">
          <a:blip r:embed="rId3">
            <a:alphaModFix/>
          </a:blip>
          <a:srcRect b="0" l="0" r="0" t="0"/>
          <a:stretch/>
        </p:blipFill>
        <p:spPr>
          <a:xfrm>
            <a:off x="1921114" y="1981200"/>
            <a:ext cx="1421100" cy="647700"/>
          </a:xfrm>
          <a:prstGeom prst="rect">
            <a:avLst/>
          </a:prstGeom>
          <a:noFill/>
          <a:ln>
            <a:noFill/>
          </a:ln>
        </p:spPr>
      </p:pic>
      <p:pic>
        <p:nvPicPr>
          <p:cNvPr id="980" name="Google Shape;980;p102"/>
          <p:cNvPicPr preferRelativeResize="0"/>
          <p:nvPr/>
        </p:nvPicPr>
        <p:blipFill rotWithShape="1">
          <a:blip r:embed="rId4">
            <a:alphaModFix/>
          </a:blip>
          <a:srcRect b="0" l="0" r="0" t="0"/>
          <a:stretch/>
        </p:blipFill>
        <p:spPr>
          <a:xfrm>
            <a:off x="1903425" y="4242200"/>
            <a:ext cx="1466700" cy="647700"/>
          </a:xfrm>
          <a:prstGeom prst="rect">
            <a:avLst/>
          </a:prstGeom>
          <a:noFill/>
          <a:ln>
            <a:noFill/>
          </a:ln>
        </p:spPr>
      </p:pic>
      <p:sp>
        <p:nvSpPr>
          <p:cNvPr id="981" name="Google Shape;981;p10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2" name="Google Shape;982;p102"/>
          <p:cNvPicPr preferRelativeResize="0"/>
          <p:nvPr/>
        </p:nvPicPr>
        <p:blipFill>
          <a:blip r:embed="rId5">
            <a:alphaModFix/>
          </a:blip>
          <a:stretch>
            <a:fillRect/>
          </a:stretch>
        </p:blipFill>
        <p:spPr>
          <a:xfrm>
            <a:off x="6826225" y="0"/>
            <a:ext cx="2306775" cy="4195076"/>
          </a:xfrm>
          <a:prstGeom prst="rect">
            <a:avLst/>
          </a:prstGeom>
          <a:noFill/>
          <a:ln>
            <a:noFill/>
          </a:ln>
        </p:spPr>
      </p:pic>
      <p:sp>
        <p:nvSpPr>
          <p:cNvPr id="983" name="Google Shape;983;p102"/>
          <p:cNvSpPr txBox="1"/>
          <p:nvPr/>
        </p:nvSpPr>
        <p:spPr>
          <a:xfrm>
            <a:off x="8357200" y="3949675"/>
            <a:ext cx="8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r>
              <a:rPr lang="en" u="sng">
                <a:solidFill>
                  <a:srgbClr val="0070C0"/>
                </a:solidFill>
                <a:latin typeface="Calibri"/>
                <a:ea typeface="Calibri"/>
                <a:cs typeface="Calibri"/>
                <a:sym typeface="Calibri"/>
                <a:hlinkClick r:id="rId6">
                  <a:extLst>
                    <a:ext uri="{A12FA001-AC4F-418D-AE19-62706E023703}">
                      <ahyp:hlinkClr val="tx"/>
                    </a:ext>
                  </a:extLst>
                </a:hlinkClick>
              </a:rPr>
              <a:t>source</a:t>
            </a: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Precision and recall</a:t>
            </a:r>
            <a:endParaRPr/>
          </a:p>
        </p:txBody>
      </p:sp>
      <p:sp>
        <p:nvSpPr>
          <p:cNvPr id="990" name="Google Shape;990;p103"/>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rgbClr val="000000"/>
              </a:buClr>
              <a:buFont typeface="Calibri"/>
              <a:buNone/>
            </a:pPr>
            <a:r>
              <a:rPr b="0" i="0" lang="en" sz="3200" u="none" cap="none" strike="noStrike">
                <a:solidFill>
                  <a:srgbClr val="000000"/>
                </a:solidFill>
                <a:latin typeface="Calibri"/>
                <a:ea typeface="Calibri"/>
                <a:cs typeface="Calibri"/>
                <a:sym typeface="Calibri"/>
              </a:rPr>
              <a:t>P</a:t>
            </a:r>
            <a:r>
              <a:rPr b="0" baseline="-25000" i="0" lang="en" sz="3200" u="none" cap="none" strike="noStrike">
                <a:solidFill>
                  <a:srgbClr val="000000"/>
                </a:solidFill>
                <a:latin typeface="Calibri"/>
                <a:ea typeface="Calibri"/>
                <a:cs typeface="Calibri"/>
                <a:sym typeface="Calibri"/>
              </a:rPr>
              <a:t>1</a:t>
            </a:r>
            <a:r>
              <a:rPr b="0" i="0" lang="en" sz="3200" u="none" cap="none" strike="noStrike">
                <a:solidFill>
                  <a:srgbClr val="000000"/>
                </a:solidFill>
                <a:latin typeface="Calibri"/>
                <a:ea typeface="Calibri"/>
                <a:cs typeface="Calibri"/>
                <a:sym typeface="Calibri"/>
              </a:rPr>
              <a:t>=45/65=0.69		        		</a:t>
            </a:r>
            <a:r>
              <a:rPr b="0" i="0" lang="en" sz="3200" u="none" cap="none" strike="noStrike">
                <a:solidFill>
                  <a:srgbClr val="FF9900"/>
                </a:solidFill>
                <a:latin typeface="Calibri"/>
                <a:ea typeface="Calibri"/>
                <a:cs typeface="Calibri"/>
                <a:sym typeface="Calibri"/>
              </a:rPr>
              <a:t>P</a:t>
            </a:r>
            <a:r>
              <a:rPr b="0" baseline="-25000" i="0" lang="en" sz="3200" u="none" cap="none" strike="noStrike">
                <a:solidFill>
                  <a:srgbClr val="FF9900"/>
                </a:solidFill>
                <a:latin typeface="Calibri"/>
                <a:ea typeface="Calibri"/>
                <a:cs typeface="Calibri"/>
                <a:sym typeface="Calibri"/>
              </a:rPr>
              <a:t>2</a:t>
            </a:r>
            <a:r>
              <a:rPr b="0" i="0" lang="en" sz="3200" u="none" cap="none" strike="noStrike">
                <a:solidFill>
                  <a:srgbClr val="FF9900"/>
                </a:solidFill>
                <a:latin typeface="Calibri"/>
                <a:ea typeface="Calibri"/>
                <a:cs typeface="Calibri"/>
                <a:sym typeface="Calibri"/>
              </a:rPr>
              <a:t>=40/50=0.8</a:t>
            </a:r>
            <a:endParaRPr>
              <a:solidFill>
                <a:srgbClr val="FF9900"/>
              </a:solidFill>
            </a:endParaRPr>
          </a:p>
          <a:p>
            <a:pPr indent="0" lvl="0" marL="0" marR="0" rtl="0" algn="l">
              <a:spcBef>
                <a:spcPts val="640"/>
              </a:spcBef>
              <a:spcAft>
                <a:spcPts val="0"/>
              </a:spcAft>
              <a:buClr>
                <a:srgbClr val="FF0000"/>
              </a:buClr>
              <a:buFont typeface="Calibri"/>
              <a:buNone/>
            </a:pPr>
            <a:r>
              <a:rPr b="0" i="0" lang="en" sz="3200" u="none" cap="none" strike="noStrike">
                <a:solidFill>
                  <a:srgbClr val="FF9900"/>
                </a:solidFill>
                <a:latin typeface="Calibri"/>
                <a:ea typeface="Calibri"/>
                <a:cs typeface="Calibri"/>
                <a:sym typeface="Calibri"/>
              </a:rPr>
              <a:t>R</a:t>
            </a:r>
            <a:r>
              <a:rPr b="0" baseline="-25000" i="0" lang="en" sz="3200" u="none" cap="none" strike="noStrike">
                <a:solidFill>
                  <a:srgbClr val="FF9900"/>
                </a:solidFill>
                <a:latin typeface="Calibri"/>
                <a:ea typeface="Calibri"/>
                <a:cs typeface="Calibri"/>
                <a:sym typeface="Calibri"/>
              </a:rPr>
              <a:t>1</a:t>
            </a:r>
            <a:r>
              <a:rPr b="0" i="0" lang="en" sz="3200" u="none" cap="none" strike="noStrike">
                <a:solidFill>
                  <a:srgbClr val="FF9900"/>
                </a:solidFill>
                <a:latin typeface="Calibri"/>
                <a:ea typeface="Calibri"/>
                <a:cs typeface="Calibri"/>
                <a:sym typeface="Calibri"/>
              </a:rPr>
              <a:t>=45/50=0.9</a:t>
            </a:r>
            <a:r>
              <a:rPr b="0" i="0" lang="en" sz="3200" u="none" cap="none" strike="noStrike">
                <a:solidFill>
                  <a:srgbClr val="000000"/>
                </a:solidFill>
                <a:latin typeface="Calibri"/>
                <a:ea typeface="Calibri"/>
                <a:cs typeface="Calibri"/>
                <a:sym typeface="Calibri"/>
              </a:rPr>
              <a:t>		      		  	R</a:t>
            </a:r>
            <a:r>
              <a:rPr b="0" baseline="-25000" i="0" lang="en" sz="3200" u="none" cap="none" strike="noStrike">
                <a:solidFill>
                  <a:srgbClr val="000000"/>
                </a:solidFill>
                <a:latin typeface="Calibri"/>
                <a:ea typeface="Calibri"/>
                <a:cs typeface="Calibri"/>
                <a:sym typeface="Calibri"/>
              </a:rPr>
              <a:t>2</a:t>
            </a:r>
            <a:r>
              <a:rPr b="0" i="0" lang="en" sz="3200" u="none" cap="none" strike="noStrike">
                <a:solidFill>
                  <a:srgbClr val="000000"/>
                </a:solidFill>
                <a:latin typeface="Calibri"/>
                <a:ea typeface="Calibri"/>
                <a:cs typeface="Calibri"/>
                <a:sym typeface="Calibri"/>
              </a:rPr>
              <a:t>=40/50=0.8</a:t>
            </a:r>
            <a:endParaRPr b="0" baseline="-25000" i="0" sz="3200" u="none" cap="none" strike="noStrike">
              <a:solidFill>
                <a:srgbClr val="000000"/>
              </a:solidFill>
              <a:latin typeface="Calibri"/>
              <a:ea typeface="Calibri"/>
              <a:cs typeface="Calibri"/>
              <a:sym typeface="Calibri"/>
            </a:endParaRPr>
          </a:p>
        </p:txBody>
      </p:sp>
      <p:graphicFrame>
        <p:nvGraphicFramePr>
          <p:cNvPr id="991" name="Google Shape;991;p103"/>
          <p:cNvGraphicFramePr/>
          <p:nvPr/>
        </p:nvGraphicFramePr>
        <p:xfrm>
          <a:off x="251520" y="1167594"/>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1</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20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30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992" name="Google Shape;992;p103"/>
          <p:cNvGraphicFramePr/>
          <p:nvPr/>
        </p:nvGraphicFramePr>
        <p:xfrm>
          <a:off x="4572000" y="1167594"/>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2</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993" name="Google Shape;993;p103"/>
          <p:cNvGraphicFramePr/>
          <p:nvPr/>
        </p:nvGraphicFramePr>
        <p:xfrm>
          <a:off x="251520" y="3873028"/>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Everybody has cancer</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sp>
        <p:nvSpPr>
          <p:cNvPr id="994" name="Google Shape;994;p103"/>
          <p:cNvSpPr txBox="1"/>
          <p:nvPr/>
        </p:nvSpPr>
        <p:spPr>
          <a:xfrm>
            <a:off x="4283968" y="3867894"/>
            <a:ext cx="2894542" cy="8079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3200">
                <a:solidFill>
                  <a:schemeClr val="dk2"/>
                </a:solidFill>
                <a:latin typeface="Calibri"/>
                <a:ea typeface="Calibri"/>
                <a:cs typeface="Calibri"/>
                <a:sym typeface="Calibri"/>
              </a:rPr>
              <a:t>P = 50/100 = 0.5</a:t>
            </a:r>
            <a:endParaRPr/>
          </a:p>
          <a:p>
            <a:pPr indent="0" lvl="0" marL="0" marR="0" rtl="0" algn="l">
              <a:spcBef>
                <a:spcPts val="0"/>
              </a:spcBef>
              <a:spcAft>
                <a:spcPts val="0"/>
              </a:spcAft>
              <a:buNone/>
            </a:pPr>
            <a:r>
              <a:rPr lang="en" sz="3200">
                <a:solidFill>
                  <a:schemeClr val="dk2"/>
                </a:solidFill>
                <a:latin typeface="Calibri"/>
                <a:ea typeface="Calibri"/>
                <a:cs typeface="Calibri"/>
                <a:sym typeface="Calibri"/>
              </a:rPr>
              <a:t>R = 50/50 = 1</a:t>
            </a:r>
            <a:endParaRPr sz="3200">
              <a:solidFill>
                <a:schemeClr val="dk2"/>
              </a:solidFill>
              <a:latin typeface="Calibri"/>
              <a:ea typeface="Calibri"/>
              <a:cs typeface="Calibri"/>
              <a:sym typeface="Calibri"/>
            </a:endParaRPr>
          </a:p>
        </p:txBody>
      </p:sp>
      <p:sp>
        <p:nvSpPr>
          <p:cNvPr id="995" name="Google Shape;995;p10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F-score</a:t>
            </a:r>
            <a:endParaRPr b="1" i="0" sz="3600" u="none" cap="none" strike="noStrike">
              <a:solidFill>
                <a:schemeClr val="dk2"/>
              </a:solidFill>
              <a:latin typeface="Calibri"/>
              <a:ea typeface="Calibri"/>
              <a:cs typeface="Calibri"/>
              <a:sym typeface="Calibri"/>
            </a:endParaRPr>
          </a:p>
        </p:txBody>
      </p:sp>
      <p:sp>
        <p:nvSpPr>
          <p:cNvPr id="1002" name="Google Shape;1002;p104"/>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Sometimes it’s necessary to have a </a:t>
            </a:r>
            <a:r>
              <a:rPr lang="en"/>
              <a:t>single</a:t>
            </a:r>
            <a:br>
              <a:rPr lang="en"/>
            </a:br>
            <a:r>
              <a:rPr b="0" i="0" lang="en" sz="3200" u="none" cap="none" strike="noStrike">
                <a:solidFill>
                  <a:schemeClr val="dk1"/>
                </a:solidFill>
                <a:latin typeface="Calibri"/>
                <a:ea typeface="Calibri"/>
                <a:cs typeface="Calibri"/>
                <a:sym typeface="Calibri"/>
              </a:rPr>
              <a:t>metric to compare classifiers</a:t>
            </a:r>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F</a:t>
            </a:r>
            <a:r>
              <a:rPr lang="en"/>
              <a:t>-</a:t>
            </a:r>
            <a:r>
              <a:rPr b="0" i="0" lang="en" sz="3200" u="none" cap="none" strike="noStrike">
                <a:solidFill>
                  <a:schemeClr val="dk1"/>
                </a:solidFill>
                <a:latin typeface="Calibri"/>
                <a:ea typeface="Calibri"/>
                <a:cs typeface="Calibri"/>
                <a:sym typeface="Calibri"/>
              </a:rPr>
              <a:t>score (or F1</a:t>
            </a:r>
            <a:r>
              <a:rPr lang="en"/>
              <a:t>-</a:t>
            </a:r>
            <a:r>
              <a:rPr b="0" i="0" lang="en" sz="3200" u="none" cap="none" strike="noStrike">
                <a:solidFill>
                  <a:schemeClr val="dk1"/>
                </a:solidFill>
                <a:latin typeface="Calibri"/>
                <a:ea typeface="Calibri"/>
                <a:cs typeface="Calibri"/>
                <a:sym typeface="Calibri"/>
              </a:rPr>
              <a:t>score): harmo</a:t>
            </a:r>
            <a:r>
              <a:rPr lang="en"/>
              <a:t>nic mean of precision and recall</a:t>
            </a:r>
            <a:endParaRPr/>
          </a:p>
          <a:p>
            <a:pPr indent="0" lvl="0" marL="0" marR="0" rtl="0" algn="l">
              <a:spcBef>
                <a:spcPts val="640"/>
              </a:spcBef>
              <a:spcAft>
                <a:spcPts val="0"/>
              </a:spcAft>
              <a:buClr>
                <a:schemeClr val="dk1"/>
              </a:buClr>
              <a:buFont typeface="Calibri"/>
              <a:buNone/>
            </a:pPr>
            <a:r>
              <a:t/>
            </a:r>
            <a:endParaRPr/>
          </a:p>
          <a:p>
            <a:pPr indent="0" lvl="0" marL="0" marR="0" rtl="0" algn="l">
              <a:spcBef>
                <a:spcPts val="640"/>
              </a:spcBef>
              <a:spcAft>
                <a:spcPts val="0"/>
              </a:spcAft>
              <a:buClr>
                <a:schemeClr val="dk1"/>
              </a:buClr>
              <a:buSzPts val="1100"/>
              <a:buFont typeface="Arial"/>
              <a:buNone/>
            </a:pPr>
            <a:r>
              <a:rPr lang="en" sz="2400"/>
              <a:t>Precision and recall can be </a:t>
            </a:r>
            <a:r>
              <a:rPr b="1" lang="en" sz="2400"/>
              <a:t>differently weighted</a:t>
            </a:r>
            <a:r>
              <a:rPr b="1" lang="en" sz="2400"/>
              <a:t>,</a:t>
            </a:r>
            <a:r>
              <a:rPr lang="en" sz="2400"/>
              <a:t> if one is more important than the other</a:t>
            </a:r>
            <a:endParaRPr sz="2400"/>
          </a:p>
          <a:p>
            <a:pPr indent="0" lvl="0" marL="0" marR="0" rtl="0" algn="l">
              <a:spcBef>
                <a:spcPts val="640"/>
              </a:spcBef>
              <a:spcAft>
                <a:spcPts val="0"/>
              </a:spcAft>
              <a:buClr>
                <a:schemeClr val="dk1"/>
              </a:buClr>
              <a:buSzPts val="1100"/>
              <a:buFont typeface="Arial"/>
              <a:buNone/>
            </a:pPr>
            <a:r>
              <a:t/>
            </a:r>
            <a:endParaRPr/>
          </a:p>
          <a:p>
            <a:pPr indent="0" lvl="0" marL="0" marR="0" rtl="0" algn="l">
              <a:spcBef>
                <a:spcPts val="640"/>
              </a:spcBef>
              <a:spcAft>
                <a:spcPts val="0"/>
              </a:spcAft>
              <a:buClr>
                <a:schemeClr val="dk1"/>
              </a:buClr>
              <a:buFont typeface="Calibri"/>
              <a:buNone/>
            </a:pPr>
            <a:r>
              <a:t/>
            </a:r>
            <a:endParaRPr/>
          </a:p>
          <a:p>
            <a:pPr indent="0" lvl="0" marL="0" marR="0" rtl="0" algn="l">
              <a:spcBef>
                <a:spcPts val="640"/>
              </a:spcBef>
              <a:spcAft>
                <a:spcPts val="0"/>
              </a:spcAft>
              <a:buClr>
                <a:schemeClr val="dk1"/>
              </a:buClr>
              <a:buFont typeface="Calibri"/>
              <a:buNone/>
            </a:pPr>
            <a:r>
              <a:t/>
            </a:r>
            <a:endParaRPr b="0" i="0" sz="3200" u="none" cap="none" strike="noStrike">
              <a:solidFill>
                <a:schemeClr val="dk1"/>
              </a:solidFill>
              <a:latin typeface="Calibri"/>
              <a:ea typeface="Calibri"/>
              <a:cs typeface="Calibri"/>
              <a:sym typeface="Calibri"/>
            </a:endParaRPr>
          </a:p>
        </p:txBody>
      </p:sp>
      <p:pic>
        <p:nvPicPr>
          <p:cNvPr id="1003" name="Google Shape;1003;p104"/>
          <p:cNvPicPr preferRelativeResize="0"/>
          <p:nvPr/>
        </p:nvPicPr>
        <p:blipFill rotWithShape="1">
          <a:blip r:embed="rId3">
            <a:alphaModFix/>
          </a:blip>
          <a:srcRect b="0" l="37268" r="0" t="0"/>
          <a:stretch/>
        </p:blipFill>
        <p:spPr>
          <a:xfrm>
            <a:off x="5942850" y="3594950"/>
            <a:ext cx="968700" cy="647700"/>
          </a:xfrm>
          <a:prstGeom prst="rect">
            <a:avLst/>
          </a:prstGeom>
          <a:noFill/>
          <a:ln>
            <a:noFill/>
          </a:ln>
        </p:spPr>
      </p:pic>
      <p:sp>
        <p:nvSpPr>
          <p:cNvPr id="1004" name="Google Shape;1004;p10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5" name="Google Shape;1005;p104"/>
          <p:cNvPicPr preferRelativeResize="0"/>
          <p:nvPr/>
        </p:nvPicPr>
        <p:blipFill rotWithShape="1">
          <a:blip r:embed="rId4">
            <a:alphaModFix/>
          </a:blip>
          <a:srcRect b="0" l="0" r="0" t="0"/>
          <a:stretch/>
        </p:blipFill>
        <p:spPr>
          <a:xfrm>
            <a:off x="7414686" y="45475"/>
            <a:ext cx="1392300" cy="647700"/>
          </a:xfrm>
          <a:prstGeom prst="rect">
            <a:avLst/>
          </a:prstGeom>
          <a:noFill/>
          <a:ln>
            <a:noFill/>
          </a:ln>
        </p:spPr>
      </p:pic>
      <p:pic>
        <p:nvPicPr>
          <p:cNvPr id="1006" name="Google Shape;1006;p104"/>
          <p:cNvPicPr preferRelativeResize="0"/>
          <p:nvPr/>
        </p:nvPicPr>
        <p:blipFill rotWithShape="1">
          <a:blip r:embed="rId5">
            <a:alphaModFix/>
          </a:blip>
          <a:srcRect b="0" l="0" r="0" t="0"/>
          <a:stretch/>
        </p:blipFill>
        <p:spPr>
          <a:xfrm>
            <a:off x="7392350" y="792674"/>
            <a:ext cx="1437000" cy="647700"/>
          </a:xfrm>
          <a:prstGeom prst="rect">
            <a:avLst/>
          </a:prstGeom>
          <a:noFill/>
          <a:ln>
            <a:noFill/>
          </a:ln>
        </p:spPr>
      </p:pic>
      <p:sp>
        <p:nvSpPr>
          <p:cNvPr id="1007" name="Google Shape;1007;p104"/>
          <p:cNvSpPr txBox="1"/>
          <p:nvPr/>
        </p:nvSpPr>
        <p:spPr>
          <a:xfrm>
            <a:off x="3575150" y="3737850"/>
            <a:ext cx="26034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F1 = 1 / (0.5 * (1/</a:t>
            </a:r>
            <a:r>
              <a:rPr i="1" lang="en"/>
              <a:t>P</a:t>
            </a:r>
            <a:r>
              <a:rPr lang="en"/>
              <a:t> + 1/</a:t>
            </a:r>
            <a:r>
              <a:rPr i="1" lang="en"/>
              <a:t>R</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5"/>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Precision and recall</a:t>
            </a:r>
            <a:endParaRPr/>
          </a:p>
        </p:txBody>
      </p:sp>
      <p:sp>
        <p:nvSpPr>
          <p:cNvPr id="1014" name="Google Shape;1014;p105"/>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560"/>
              </a:spcBef>
              <a:spcAft>
                <a:spcPts val="0"/>
              </a:spcAft>
              <a:buClr>
                <a:srgbClr val="000000"/>
              </a:buClr>
              <a:buFont typeface="Calibri"/>
              <a:buNone/>
            </a:pPr>
            <a:r>
              <a:rPr b="0" i="0" lang="en" sz="2800" u="none" cap="none" strike="noStrike">
                <a:solidFill>
                  <a:srgbClr val="000000"/>
                </a:solidFill>
                <a:latin typeface="Calibri"/>
                <a:ea typeface="Calibri"/>
                <a:cs typeface="Calibri"/>
                <a:sym typeface="Calibri"/>
              </a:rPr>
              <a:t>F</a:t>
            </a:r>
            <a:r>
              <a:rPr b="0" baseline="-25000" i="0" lang="en" sz="2800" u="none" cap="none" strike="noStrike">
                <a:solidFill>
                  <a:srgbClr val="000000"/>
                </a:solidFill>
                <a:latin typeface="Calibri"/>
                <a:ea typeface="Calibri"/>
                <a:cs typeface="Calibri"/>
                <a:sym typeface="Calibri"/>
              </a:rPr>
              <a:t>1</a:t>
            </a:r>
            <a:r>
              <a:rPr b="0" i="0" lang="en" sz="2800" u="none" cap="none" strike="noStrike">
                <a:solidFill>
                  <a:srgbClr val="000000"/>
                </a:solidFill>
                <a:latin typeface="Calibri"/>
                <a:ea typeface="Calibri"/>
                <a:cs typeface="Calibri"/>
                <a:sym typeface="Calibri"/>
              </a:rPr>
              <a:t>=2*(0.69*0.9)/(0.69+0.9)    F</a:t>
            </a:r>
            <a:r>
              <a:rPr b="0" baseline="-25000" i="0" lang="en" sz="2800" u="none" cap="none" strike="noStrike">
                <a:solidFill>
                  <a:srgbClr val="000000"/>
                </a:solidFill>
                <a:latin typeface="Calibri"/>
                <a:ea typeface="Calibri"/>
                <a:cs typeface="Calibri"/>
                <a:sym typeface="Calibri"/>
              </a:rPr>
              <a:t>2</a:t>
            </a:r>
            <a:r>
              <a:rPr b="0" i="0" lang="en" sz="2800" u="none" cap="none" strike="noStrike">
                <a:solidFill>
                  <a:srgbClr val="000000"/>
                </a:solidFill>
                <a:latin typeface="Calibri"/>
                <a:ea typeface="Calibri"/>
                <a:cs typeface="Calibri"/>
                <a:sym typeface="Calibri"/>
              </a:rPr>
              <a:t>=2*(0.8*0.8)/(0.8+0.8)</a:t>
            </a:r>
            <a:endParaRPr/>
          </a:p>
          <a:p>
            <a:pPr indent="0" lvl="0" marL="0" marR="0" rtl="0" algn="l">
              <a:spcBef>
                <a:spcPts val="560"/>
              </a:spcBef>
              <a:spcAft>
                <a:spcPts val="0"/>
              </a:spcAft>
              <a:buClr>
                <a:srgbClr val="000000"/>
              </a:buClr>
              <a:buFont typeface="Calibri"/>
              <a:buNone/>
            </a:pPr>
            <a:r>
              <a:rPr b="0" i="0" lang="en" sz="2800" u="none" cap="none" strike="noStrike">
                <a:solidFill>
                  <a:srgbClr val="000000"/>
                </a:solidFill>
                <a:latin typeface="Calibri"/>
                <a:ea typeface="Calibri"/>
                <a:cs typeface="Calibri"/>
                <a:sym typeface="Calibri"/>
              </a:rPr>
              <a:t>    = 0.78			                           =0.8</a:t>
            </a:r>
            <a:endParaRPr b="0" baseline="-25000" i="0" sz="3200" u="none" cap="none" strike="noStrike">
              <a:solidFill>
                <a:srgbClr val="000000"/>
              </a:solidFill>
              <a:latin typeface="Calibri"/>
              <a:ea typeface="Calibri"/>
              <a:cs typeface="Calibri"/>
              <a:sym typeface="Calibri"/>
            </a:endParaRPr>
          </a:p>
        </p:txBody>
      </p:sp>
      <p:graphicFrame>
        <p:nvGraphicFramePr>
          <p:cNvPr id="1015" name="Google Shape;1015;p105"/>
          <p:cNvGraphicFramePr/>
          <p:nvPr/>
        </p:nvGraphicFramePr>
        <p:xfrm>
          <a:off x="251520" y="1015194"/>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1</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20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30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1016" name="Google Shape;1016;p105"/>
          <p:cNvGraphicFramePr/>
          <p:nvPr/>
        </p:nvGraphicFramePr>
        <p:xfrm>
          <a:off x="4572000" y="1015194"/>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Classifier 2</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graphicFrame>
        <p:nvGraphicFramePr>
          <p:cNvPr id="1017" name="Google Shape;1017;p105"/>
          <p:cNvGraphicFramePr/>
          <p:nvPr/>
        </p:nvGraphicFramePr>
        <p:xfrm>
          <a:off x="251520" y="3492028"/>
          <a:ext cx="3000000" cy="3000000"/>
        </p:xfrm>
        <a:graphic>
          <a:graphicData uri="http://schemas.openxmlformats.org/drawingml/2006/table">
            <a:tbl>
              <a:tblPr bandRow="1" firstRow="1">
                <a:noFill/>
                <a:tableStyleId>{253B2075-8A91-43ED-9D94-2ABCFA9F1B92}</a:tableStyleId>
              </a:tblPr>
              <a:tblGrid>
                <a:gridCol w="1337300"/>
                <a:gridCol w="822950"/>
                <a:gridCol w="864100"/>
                <a:gridCol w="936100"/>
              </a:tblGrid>
              <a:tr h="278125">
                <a:tc gridSpan="2" rowSpan="2">
                  <a:txBody>
                    <a:bodyPr/>
                    <a:lstStyle/>
                    <a:p>
                      <a:pPr indent="0" lvl="0" marL="0" marR="0" rtl="0" algn="ct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Everybody has cancer</a:t>
                      </a:r>
                      <a:endParaRPr sz="1100"/>
                    </a:p>
                  </a:txBody>
                  <a:tcPr marT="34300" marB="34300" marR="91450" marL="9145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rowSpan="2" hMerge="1"/>
                <a:tc gridSpan="2">
                  <a:txBody>
                    <a:bodyPr/>
                    <a:lstStyle/>
                    <a:p>
                      <a:pPr indent="0" lvl="0" marL="0" marR="0" rtl="0" algn="ctr">
                        <a:spcBef>
                          <a:spcPts val="0"/>
                        </a:spcBef>
                        <a:spcAft>
                          <a:spcPts val="0"/>
                        </a:spcAft>
                        <a:buNone/>
                      </a:pPr>
                      <a:r>
                        <a:rPr b="1" lang="en" sz="1400">
                          <a:latin typeface="Calibri"/>
                          <a:ea typeface="Calibri"/>
                          <a:cs typeface="Calibri"/>
                          <a:sym typeface="Calibri"/>
                        </a:rPr>
                        <a:t>Class</a:t>
                      </a:r>
                      <a:endParaRPr b="1" sz="14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278125">
                <a:tc gridSpan="2" vMerge="1"/>
                <a:tc hMerge="1" vMerge="1"/>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rowSpan="2">
                  <a:txBody>
                    <a:bodyPr/>
                    <a:lstStyle/>
                    <a:p>
                      <a:pPr indent="0" lvl="0" marL="0" marR="0" rtl="0" algn="ctr">
                        <a:spcBef>
                          <a:spcPts val="0"/>
                        </a:spcBef>
                        <a:spcAft>
                          <a:spcPts val="0"/>
                        </a:spcAft>
                        <a:buNone/>
                      </a:pPr>
                      <a:r>
                        <a:rPr b="1" i="0" lang="en" sz="1400" u="none" cap="none" strike="noStrike">
                          <a:solidFill>
                            <a:srgbClr val="000000"/>
                          </a:solidFill>
                          <a:latin typeface="Calibri"/>
                          <a:ea typeface="Calibri"/>
                          <a:cs typeface="Calibri"/>
                          <a:sym typeface="Calibri"/>
                        </a:rPr>
                        <a:t>Classified</a:t>
                      </a:r>
                      <a:endParaRPr b="1" sz="1100">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78125">
                <a:tc vMerge="1"/>
                <a:tc>
                  <a:txBody>
                    <a:bodyPr/>
                    <a:lstStyle/>
                    <a:p>
                      <a:pPr indent="0" lvl="0" marL="0" marR="0" rtl="0" algn="ctr">
                        <a:lnSpc>
                          <a:spcPct val="100000"/>
                        </a:lnSpc>
                        <a:spcBef>
                          <a:spcPts val="0"/>
                        </a:spcBef>
                        <a:spcAft>
                          <a:spcPts val="0"/>
                        </a:spcAft>
                        <a:buClr>
                          <a:schemeClr val="dk1"/>
                        </a:buClr>
                        <a:buFont typeface="Calibri"/>
                        <a:buNone/>
                      </a:pPr>
                      <a:r>
                        <a:rPr lang="en" sz="1100">
                          <a:latin typeface="Calibri"/>
                          <a:ea typeface="Calibri"/>
                          <a:cs typeface="Calibri"/>
                          <a:sym typeface="Calibri"/>
                        </a:rPr>
                        <a:t>¬Cancer</a:t>
                      </a:r>
                      <a:endParaRPr sz="1100">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sp>
        <p:nvSpPr>
          <p:cNvPr id="1018" name="Google Shape;1018;p105"/>
          <p:cNvSpPr txBox="1"/>
          <p:nvPr/>
        </p:nvSpPr>
        <p:spPr>
          <a:xfrm>
            <a:off x="4234017" y="4083918"/>
            <a:ext cx="3909869" cy="3924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800">
                <a:solidFill>
                  <a:srgbClr val="000000"/>
                </a:solidFill>
                <a:latin typeface="Calibri"/>
                <a:ea typeface="Calibri"/>
                <a:cs typeface="Calibri"/>
                <a:sym typeface="Calibri"/>
              </a:rPr>
              <a:t>F=2*(0.5*1)/(0.5+1)=0.66 </a:t>
            </a:r>
            <a:endParaRPr sz="2800">
              <a:solidFill>
                <a:srgbClr val="000000"/>
              </a:solidFill>
              <a:latin typeface="Calibri"/>
              <a:ea typeface="Calibri"/>
              <a:cs typeface="Calibri"/>
              <a:sym typeface="Calibri"/>
            </a:endParaRPr>
          </a:p>
        </p:txBody>
      </p:sp>
      <p:sp>
        <p:nvSpPr>
          <p:cNvPr id="1019" name="Google Shape;1019;p10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1"/>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Classification pipeline</a:t>
            </a:r>
            <a:endParaRPr b="1" i="0" sz="3600" u="none" cap="none" strike="noStrike">
              <a:solidFill>
                <a:schemeClr val="dk2"/>
              </a:solidFill>
              <a:latin typeface="Calibri"/>
              <a:ea typeface="Calibri"/>
              <a:cs typeface="Calibri"/>
              <a:sym typeface="Calibri"/>
            </a:endParaRPr>
          </a:p>
        </p:txBody>
      </p:sp>
      <p:sp>
        <p:nvSpPr>
          <p:cNvPr id="335" name="Google Shape;335;p61"/>
          <p:cNvSpPr/>
          <p:nvPr/>
        </p:nvSpPr>
        <p:spPr>
          <a:xfrm>
            <a:off x="226924" y="2409725"/>
            <a:ext cx="2226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336" name="Google Shape;336;p61"/>
          <p:cNvSpPr/>
          <p:nvPr/>
        </p:nvSpPr>
        <p:spPr>
          <a:xfrm>
            <a:off x="917594" y="2193708"/>
            <a:ext cx="2208245" cy="648072"/>
          </a:xfrm>
          <a:prstGeom prst="flowChartProcess">
            <a:avLst/>
          </a:prstGeom>
          <a:solidFill>
            <a:srgbClr val="FFCC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Data collection</a:t>
            </a:r>
            <a:endParaRPr>
              <a:latin typeface="Calibri"/>
              <a:ea typeface="Calibri"/>
              <a:cs typeface="Calibri"/>
              <a:sym typeface="Calibri"/>
            </a:endParaRPr>
          </a:p>
        </p:txBody>
      </p:sp>
      <p:cxnSp>
        <p:nvCxnSpPr>
          <p:cNvPr id="337" name="Google Shape;337;p61"/>
          <p:cNvCxnSpPr>
            <a:stCxn id="335" idx="6"/>
            <a:endCxn id="336" idx="1"/>
          </p:cNvCxnSpPr>
          <p:nvPr/>
        </p:nvCxnSpPr>
        <p:spPr>
          <a:xfrm>
            <a:off x="449524" y="2517725"/>
            <a:ext cx="468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38" name="Google Shape;338;p61"/>
          <p:cNvSpPr/>
          <p:nvPr/>
        </p:nvSpPr>
        <p:spPr>
          <a:xfrm>
            <a:off x="6090169" y="2193708"/>
            <a:ext cx="2208245" cy="648072"/>
          </a:xfrm>
          <a:prstGeom prst="flowChartProcess">
            <a:avLst/>
          </a:prstGeom>
          <a:solidFill>
            <a:srgbClr val="66CC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assessment</a:t>
            </a:r>
            <a:endParaRPr>
              <a:latin typeface="Calibri"/>
              <a:ea typeface="Calibri"/>
              <a:cs typeface="Calibri"/>
              <a:sym typeface="Calibri"/>
            </a:endParaRPr>
          </a:p>
        </p:txBody>
      </p:sp>
      <p:sp>
        <p:nvSpPr>
          <p:cNvPr id="339" name="Google Shape;339;p61"/>
          <p:cNvSpPr/>
          <p:nvPr/>
        </p:nvSpPr>
        <p:spPr>
          <a:xfrm>
            <a:off x="8694451" y="2409725"/>
            <a:ext cx="2226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340" name="Google Shape;340;p61"/>
          <p:cNvCxnSpPr>
            <a:stCxn id="338" idx="3"/>
            <a:endCxn id="339" idx="2"/>
          </p:cNvCxnSpPr>
          <p:nvPr/>
        </p:nvCxnSpPr>
        <p:spPr>
          <a:xfrm>
            <a:off x="8298414" y="2517744"/>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41" name="Google Shape;341;p61"/>
          <p:cNvSpPr/>
          <p:nvPr/>
        </p:nvSpPr>
        <p:spPr>
          <a:xfrm>
            <a:off x="3485880" y="2193708"/>
            <a:ext cx="2208245" cy="648072"/>
          </a:xfrm>
          <a:prstGeom prst="flowChartProcess">
            <a:avLst/>
          </a:prstGeom>
          <a:solidFill>
            <a:srgbClr val="FFFF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selection</a:t>
            </a:r>
            <a:endParaRPr>
              <a:latin typeface="Calibri"/>
              <a:ea typeface="Calibri"/>
              <a:cs typeface="Calibri"/>
              <a:sym typeface="Calibri"/>
            </a:endParaRPr>
          </a:p>
        </p:txBody>
      </p:sp>
      <p:cxnSp>
        <p:nvCxnSpPr>
          <p:cNvPr id="342" name="Google Shape;342;p61"/>
          <p:cNvCxnSpPr>
            <a:stCxn id="336" idx="3"/>
            <a:endCxn id="341" idx="1"/>
          </p:cNvCxnSpPr>
          <p:nvPr/>
        </p:nvCxnSpPr>
        <p:spPr>
          <a:xfrm>
            <a:off x="3125839" y="2517744"/>
            <a:ext cx="360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343" name="Google Shape;343;p61"/>
          <p:cNvCxnSpPr>
            <a:stCxn id="341" idx="3"/>
            <a:endCxn id="338" idx="1"/>
          </p:cNvCxnSpPr>
          <p:nvPr/>
        </p:nvCxnSpPr>
        <p:spPr>
          <a:xfrm>
            <a:off x="5694125" y="2517744"/>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44" name="Google Shape;344;p6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61"/>
          <p:cNvSpPr/>
          <p:nvPr/>
        </p:nvSpPr>
        <p:spPr>
          <a:xfrm>
            <a:off x="935550" y="2215550"/>
            <a:ext cx="2168400" cy="606600"/>
          </a:xfrm>
          <a:prstGeom prst="rect">
            <a:avLst/>
          </a:prstGeom>
          <a:noFill/>
          <a:ln cap="flat" cmpd="sng" w="7620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06"/>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Precision</a:t>
            </a:r>
            <a:r>
              <a:rPr lang="en"/>
              <a:t>/</a:t>
            </a:r>
            <a:r>
              <a:rPr b="1" i="0" lang="en" sz="3600" u="none" cap="none" strike="noStrike">
                <a:solidFill>
                  <a:schemeClr val="dk2"/>
                </a:solidFill>
                <a:latin typeface="Calibri"/>
                <a:ea typeface="Calibri"/>
                <a:cs typeface="Calibri"/>
                <a:sym typeface="Calibri"/>
              </a:rPr>
              <a:t>recall curve</a:t>
            </a:r>
            <a:endParaRPr/>
          </a:p>
        </p:txBody>
      </p:sp>
      <p:sp>
        <p:nvSpPr>
          <p:cNvPr id="1026" name="Google Shape;1026;p10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7" name="Google Shape;1027;p106"/>
          <p:cNvPicPr preferRelativeResize="0"/>
          <p:nvPr/>
        </p:nvPicPr>
        <p:blipFill>
          <a:blip r:embed="rId3">
            <a:alphaModFix/>
          </a:blip>
          <a:stretch>
            <a:fillRect/>
          </a:stretch>
        </p:blipFill>
        <p:spPr>
          <a:xfrm>
            <a:off x="2093800" y="959350"/>
            <a:ext cx="3814975" cy="3471700"/>
          </a:xfrm>
          <a:prstGeom prst="rect">
            <a:avLst/>
          </a:prstGeom>
          <a:noFill/>
          <a:ln>
            <a:noFill/>
          </a:ln>
        </p:spPr>
      </p:pic>
      <p:cxnSp>
        <p:nvCxnSpPr>
          <p:cNvPr id="1028" name="Google Shape;1028;p106"/>
          <p:cNvCxnSpPr/>
          <p:nvPr/>
        </p:nvCxnSpPr>
        <p:spPr>
          <a:xfrm>
            <a:off x="2957363" y="4386675"/>
            <a:ext cx="2605800" cy="0"/>
          </a:xfrm>
          <a:prstGeom prst="straightConnector1">
            <a:avLst/>
          </a:prstGeom>
          <a:noFill/>
          <a:ln cap="flat" cmpd="sng" w="38100">
            <a:solidFill>
              <a:srgbClr val="00B050"/>
            </a:solidFill>
            <a:prstDash val="solid"/>
            <a:round/>
            <a:headEnd len="sm" w="sm" type="none"/>
            <a:tailEnd len="lg" w="lg" type="triangle"/>
          </a:ln>
        </p:spPr>
      </p:cxnSp>
      <p:sp>
        <p:nvSpPr>
          <p:cNvPr id="1029" name="Google Shape;1029;p106"/>
          <p:cNvSpPr txBox="1"/>
          <p:nvPr/>
        </p:nvSpPr>
        <p:spPr>
          <a:xfrm>
            <a:off x="2708525" y="4616025"/>
            <a:ext cx="48147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rgbClr val="00B050"/>
                </a:solidFill>
                <a:latin typeface="Calibri"/>
                <a:ea typeface="Calibri"/>
                <a:cs typeface="Calibri"/>
                <a:sym typeface="Calibri"/>
              </a:rPr>
              <a:t>Decreasing classification threshold</a:t>
            </a:r>
            <a:endParaRPr sz="2400">
              <a:solidFill>
                <a:srgbClr val="00B05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600" u="none" cap="none" strike="noStrike">
                <a:solidFill>
                  <a:schemeClr val="dk1"/>
                </a:solidFill>
                <a:latin typeface="Calibri"/>
                <a:ea typeface="Calibri"/>
                <a:cs typeface="Calibri"/>
                <a:sym typeface="Calibri"/>
              </a:rPr>
              <a:t>ROC </a:t>
            </a:r>
            <a:r>
              <a:rPr lang="en" sz="3600"/>
              <a:t>curve</a:t>
            </a:r>
            <a:endParaRPr/>
          </a:p>
        </p:txBody>
      </p:sp>
      <p:sp>
        <p:nvSpPr>
          <p:cNvPr id="1036" name="Google Shape;1036;p107"/>
          <p:cNvSpPr txBox="1"/>
          <p:nvPr>
            <p:ph idx="1" type="body"/>
          </p:nvPr>
        </p:nvSpPr>
        <p:spPr>
          <a:xfrm>
            <a:off x="381000" y="857250"/>
            <a:ext cx="8229600" cy="3829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Calibri"/>
                <a:ea typeface="Calibri"/>
                <a:cs typeface="Calibri"/>
                <a:sym typeface="Calibri"/>
              </a:rPr>
              <a:t>ROC </a:t>
            </a:r>
            <a:r>
              <a:rPr lang="en" sz="2400"/>
              <a:t>=</a:t>
            </a:r>
            <a:r>
              <a:rPr b="0" i="0" lang="en" sz="2400" u="none" cap="none" strike="noStrike">
                <a:solidFill>
                  <a:schemeClr val="dk1"/>
                </a:solidFill>
                <a:latin typeface="Calibri"/>
                <a:ea typeface="Calibri"/>
                <a:cs typeface="Calibri"/>
                <a:sym typeface="Calibri"/>
              </a:rPr>
              <a:t> Receiver-Operating Characteristic (WTF?!</a:t>
            </a:r>
            <a:r>
              <a:rPr lang="en" sz="2400"/>
              <a:t>)</a:t>
            </a:r>
            <a:endParaRPr/>
          </a:p>
          <a:p>
            <a:pPr indent="0" lvl="0" marL="0" marR="0" rtl="0" algn="l">
              <a:lnSpc>
                <a:spcPct val="100000"/>
              </a:lnSpc>
              <a:spcBef>
                <a:spcPts val="480"/>
              </a:spcBef>
              <a:spcAft>
                <a:spcPts val="0"/>
              </a:spcAft>
              <a:buClr>
                <a:schemeClr val="dk1"/>
              </a:buClr>
              <a:buFont typeface="Arial"/>
              <a:buNone/>
            </a:pPr>
            <a:r>
              <a:rPr b="0" i="0" lang="en" sz="2400" u="none" cap="none" strike="noStrike">
                <a:solidFill>
                  <a:schemeClr val="dk1"/>
                </a:solidFill>
                <a:latin typeface="Calibri"/>
                <a:ea typeface="Calibri"/>
                <a:cs typeface="Calibri"/>
                <a:sym typeface="Calibri"/>
              </a:rPr>
              <a:t>Y-axis: true</a:t>
            </a:r>
            <a:r>
              <a:rPr lang="en" sz="2400"/>
              <a:t>-</a:t>
            </a:r>
            <a:r>
              <a:rPr b="0" i="0" lang="en" sz="2400" u="none" cap="none" strike="noStrike">
                <a:solidFill>
                  <a:schemeClr val="dk1"/>
                </a:solidFill>
                <a:latin typeface="Calibri"/>
                <a:ea typeface="Calibri"/>
                <a:cs typeface="Calibri"/>
                <a:sym typeface="Calibri"/>
              </a:rPr>
              <a:t>positive rate = </a:t>
            </a:r>
            <a:r>
              <a:rPr lang="en" sz="2400"/>
              <a:t>TP</a:t>
            </a:r>
            <a:r>
              <a:rPr b="0" i="0" lang="en" sz="2400" u="none" cap="none" strike="noStrike">
                <a:solidFill>
                  <a:schemeClr val="dk1"/>
                </a:solidFill>
                <a:latin typeface="Calibri"/>
                <a:ea typeface="Calibri"/>
                <a:cs typeface="Calibri"/>
                <a:sym typeface="Calibri"/>
              </a:rPr>
              <a:t>/(</a:t>
            </a:r>
            <a:r>
              <a:rPr lang="en" sz="2400"/>
              <a:t>TP</a:t>
            </a:r>
            <a:r>
              <a:rPr b="0" i="0" lang="en" sz="2400" u="none" cap="none" strike="noStrike">
                <a:solidFill>
                  <a:schemeClr val="dk1"/>
                </a:solidFill>
                <a:latin typeface="Calibri"/>
                <a:ea typeface="Calibri"/>
                <a:cs typeface="Calibri"/>
                <a:sym typeface="Calibri"/>
              </a:rPr>
              <a:t> + </a:t>
            </a:r>
            <a:r>
              <a:rPr lang="en" sz="2400"/>
              <a:t>FN</a:t>
            </a:r>
            <a:r>
              <a:rPr b="0" i="0" lang="en" sz="2400" u="none" cap="none" strike="noStrike">
                <a:solidFill>
                  <a:schemeClr val="dk1"/>
                </a:solidFill>
                <a:latin typeface="Calibri"/>
                <a:ea typeface="Calibri"/>
                <a:cs typeface="Calibri"/>
                <a:sym typeface="Calibri"/>
              </a:rPr>
              <a:t>), </a:t>
            </a:r>
            <a:r>
              <a:rPr lang="en" sz="2400"/>
              <a:t>a.k.a.</a:t>
            </a:r>
            <a:r>
              <a:rPr b="0" i="0" lang="en" sz="2400" u="none" cap="none" strike="noStrike">
                <a:solidFill>
                  <a:schemeClr val="dk1"/>
                </a:solidFill>
                <a:latin typeface="Calibri"/>
                <a:ea typeface="Calibri"/>
                <a:cs typeface="Calibri"/>
                <a:sym typeface="Calibri"/>
              </a:rPr>
              <a:t> </a:t>
            </a:r>
            <a:r>
              <a:rPr lang="en" sz="2400"/>
              <a:t>r</a:t>
            </a:r>
            <a:r>
              <a:rPr b="0" i="0" lang="en" sz="2400" u="none" cap="none" strike="noStrike">
                <a:solidFill>
                  <a:schemeClr val="dk1"/>
                </a:solidFill>
                <a:latin typeface="Calibri"/>
                <a:ea typeface="Calibri"/>
                <a:cs typeface="Calibri"/>
                <a:sym typeface="Calibri"/>
              </a:rPr>
              <a:t>ecall</a:t>
            </a:r>
            <a:endParaRPr/>
          </a:p>
          <a:p>
            <a:pPr indent="0" lvl="0" marL="0" marR="0" rtl="0" algn="l">
              <a:lnSpc>
                <a:spcPct val="100000"/>
              </a:lnSpc>
              <a:spcBef>
                <a:spcPts val="480"/>
              </a:spcBef>
              <a:spcAft>
                <a:spcPts val="0"/>
              </a:spcAft>
              <a:buClr>
                <a:schemeClr val="dk1"/>
              </a:buClr>
              <a:buFont typeface="Arial"/>
              <a:buNone/>
            </a:pPr>
            <a:r>
              <a:rPr b="0" i="0" lang="en" sz="2400" u="none" cap="none" strike="noStrike">
                <a:solidFill>
                  <a:schemeClr val="dk1"/>
                </a:solidFill>
                <a:latin typeface="Calibri"/>
                <a:ea typeface="Calibri"/>
                <a:cs typeface="Calibri"/>
                <a:sym typeface="Calibri"/>
              </a:rPr>
              <a:t>X-axis: false</a:t>
            </a:r>
            <a:r>
              <a:rPr lang="en" sz="2400"/>
              <a:t>-</a:t>
            </a:r>
            <a:r>
              <a:rPr b="0" i="0" lang="en" sz="2400" u="none" cap="none" strike="noStrike">
                <a:solidFill>
                  <a:schemeClr val="dk1"/>
                </a:solidFill>
                <a:latin typeface="Calibri"/>
                <a:ea typeface="Calibri"/>
                <a:cs typeface="Calibri"/>
                <a:sym typeface="Calibri"/>
              </a:rPr>
              <a:t>positive rate = </a:t>
            </a:r>
            <a:r>
              <a:rPr lang="en" sz="2400"/>
              <a:t>FP</a:t>
            </a:r>
            <a:r>
              <a:rPr b="0" i="0" lang="en" sz="2400" u="none" cap="none" strike="noStrike">
                <a:solidFill>
                  <a:schemeClr val="dk1"/>
                </a:solidFill>
                <a:latin typeface="Calibri"/>
                <a:ea typeface="Calibri"/>
                <a:cs typeface="Calibri"/>
                <a:sym typeface="Calibri"/>
              </a:rPr>
              <a:t>/(</a:t>
            </a:r>
            <a:r>
              <a:rPr lang="en" sz="2400"/>
              <a:t>FP</a:t>
            </a:r>
            <a:r>
              <a:rPr b="0" i="0" lang="en" sz="2400" u="none" cap="none" strike="noStrike">
                <a:solidFill>
                  <a:schemeClr val="dk1"/>
                </a:solidFill>
                <a:latin typeface="Calibri"/>
                <a:ea typeface="Calibri"/>
                <a:cs typeface="Calibri"/>
                <a:sym typeface="Calibri"/>
              </a:rPr>
              <a:t> + </a:t>
            </a:r>
            <a:r>
              <a:rPr lang="en" sz="2400"/>
              <a:t>TN</a:t>
            </a:r>
            <a:r>
              <a:rPr b="0" i="0" lang="en" sz="2400" u="none" cap="none" strike="noStrike">
                <a:solidFill>
                  <a:schemeClr val="dk1"/>
                </a:solidFill>
                <a:latin typeface="Calibri"/>
                <a:ea typeface="Calibri"/>
                <a:cs typeface="Calibri"/>
                <a:sym typeface="Calibri"/>
              </a:rPr>
              <a:t>)</a:t>
            </a:r>
            <a:endParaRPr/>
          </a:p>
          <a:p>
            <a:pPr indent="-342900" lvl="0" marL="342900" marR="0" rtl="0" algn="l">
              <a:lnSpc>
                <a:spcPct val="100000"/>
              </a:lnSpc>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p:txBody>
      </p:sp>
      <p:pic>
        <p:nvPicPr>
          <p:cNvPr id="1037" name="Google Shape;1037;p107"/>
          <p:cNvPicPr preferRelativeResize="0"/>
          <p:nvPr/>
        </p:nvPicPr>
        <p:blipFill rotWithShape="1">
          <a:blip r:embed="rId3">
            <a:alphaModFix/>
          </a:blip>
          <a:srcRect b="0" l="0" r="0" t="0"/>
          <a:stretch/>
        </p:blipFill>
        <p:spPr>
          <a:xfrm>
            <a:off x="1447800" y="2114550"/>
            <a:ext cx="6015000" cy="3021600"/>
          </a:xfrm>
          <a:prstGeom prst="rect">
            <a:avLst/>
          </a:prstGeom>
          <a:noFill/>
          <a:ln>
            <a:noFill/>
          </a:ln>
        </p:spPr>
      </p:pic>
      <p:cxnSp>
        <p:nvCxnSpPr>
          <p:cNvPr id="1038" name="Google Shape;1038;p107"/>
          <p:cNvCxnSpPr/>
          <p:nvPr/>
        </p:nvCxnSpPr>
        <p:spPr>
          <a:xfrm flipH="1" rot="10800000">
            <a:off x="3147475" y="2819375"/>
            <a:ext cx="2065200" cy="915900"/>
          </a:xfrm>
          <a:prstGeom prst="straightConnector1">
            <a:avLst/>
          </a:prstGeom>
          <a:noFill/>
          <a:ln cap="flat" cmpd="sng" w="38100">
            <a:solidFill>
              <a:srgbClr val="00B050"/>
            </a:solidFill>
            <a:prstDash val="solid"/>
            <a:round/>
            <a:headEnd len="sm" w="sm" type="none"/>
            <a:tailEnd len="lg" w="lg" type="triangle"/>
          </a:ln>
        </p:spPr>
      </p:cxnSp>
      <p:sp>
        <p:nvSpPr>
          <p:cNvPr id="1039" name="Google Shape;1039;p107"/>
          <p:cNvSpPr txBox="1"/>
          <p:nvPr/>
        </p:nvSpPr>
        <p:spPr>
          <a:xfrm>
            <a:off x="3421725" y="3583125"/>
            <a:ext cx="36204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rgbClr val="00B050"/>
                </a:solidFill>
                <a:latin typeface="Calibri"/>
                <a:ea typeface="Calibri"/>
                <a:cs typeface="Calibri"/>
                <a:sym typeface="Calibri"/>
              </a:rPr>
              <a:t>De</a:t>
            </a:r>
            <a:r>
              <a:rPr lang="en" sz="2400">
                <a:solidFill>
                  <a:srgbClr val="00B050"/>
                </a:solidFill>
                <a:latin typeface="Calibri"/>
                <a:ea typeface="Calibri"/>
                <a:cs typeface="Calibri"/>
                <a:sym typeface="Calibri"/>
              </a:rPr>
              <a:t>creasing classification threshold</a:t>
            </a:r>
            <a:endParaRPr sz="2400">
              <a:solidFill>
                <a:srgbClr val="00B050"/>
              </a:solidFill>
              <a:latin typeface="Calibri"/>
              <a:ea typeface="Calibri"/>
              <a:cs typeface="Calibri"/>
              <a:sym typeface="Calibri"/>
            </a:endParaRPr>
          </a:p>
        </p:txBody>
      </p:sp>
      <p:sp>
        <p:nvSpPr>
          <p:cNvPr id="1040" name="Google Shape;1040;p107"/>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41" name="Google Shape;1041;p107"/>
          <p:cNvSpPr txBox="1"/>
          <p:nvPr/>
        </p:nvSpPr>
        <p:spPr>
          <a:xfrm>
            <a:off x="3914750" y="4820550"/>
            <a:ext cx="2020800" cy="31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False-positive rate</a:t>
            </a:r>
            <a:endParaRPr/>
          </a:p>
        </p:txBody>
      </p:sp>
      <p:sp>
        <p:nvSpPr>
          <p:cNvPr id="1042" name="Google Shape;1042;p107"/>
          <p:cNvSpPr txBox="1"/>
          <p:nvPr/>
        </p:nvSpPr>
        <p:spPr>
          <a:xfrm rot="-5400000">
            <a:off x="616500" y="3308675"/>
            <a:ext cx="2020800" cy="31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True-positive rate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0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600" u="none" cap="none" strike="noStrike">
                <a:solidFill>
                  <a:schemeClr val="dk1"/>
                </a:solidFill>
                <a:latin typeface="Calibri"/>
                <a:ea typeface="Calibri"/>
                <a:cs typeface="Calibri"/>
                <a:sym typeface="Calibri"/>
              </a:rPr>
              <a:t>ROC AUC</a:t>
            </a:r>
            <a:endParaRPr/>
          </a:p>
        </p:txBody>
      </p:sp>
      <p:sp>
        <p:nvSpPr>
          <p:cNvPr id="1049" name="Google Shape;1049;p108"/>
          <p:cNvSpPr txBox="1"/>
          <p:nvPr>
            <p:ph idx="1" type="body"/>
          </p:nvPr>
        </p:nvSpPr>
        <p:spPr>
          <a:xfrm>
            <a:off x="381000" y="857250"/>
            <a:ext cx="8229600" cy="3829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Calibri"/>
                <a:ea typeface="Calibri"/>
                <a:cs typeface="Calibri"/>
                <a:sym typeface="Calibri"/>
              </a:rPr>
              <a:t>ROC AUC is the “</a:t>
            </a:r>
            <a:r>
              <a:rPr lang="en" sz="2400"/>
              <a:t>a</a:t>
            </a:r>
            <a:r>
              <a:rPr b="0" i="0" lang="en" sz="2400" u="none" cap="none" strike="noStrike">
                <a:solidFill>
                  <a:schemeClr val="dk1"/>
                </a:solidFill>
                <a:latin typeface="Calibri"/>
                <a:ea typeface="Calibri"/>
                <a:cs typeface="Calibri"/>
                <a:sym typeface="Calibri"/>
              </a:rPr>
              <a:t>rea </a:t>
            </a:r>
            <a:r>
              <a:rPr lang="en" sz="2400"/>
              <a:t>u</a:t>
            </a:r>
            <a:r>
              <a:rPr b="0" i="0" lang="en" sz="2400" u="none" cap="none" strike="noStrike">
                <a:solidFill>
                  <a:schemeClr val="dk1"/>
                </a:solidFill>
                <a:latin typeface="Calibri"/>
                <a:ea typeface="Calibri"/>
                <a:cs typeface="Calibri"/>
                <a:sym typeface="Calibri"/>
              </a:rPr>
              <a:t>nder the </a:t>
            </a:r>
            <a:r>
              <a:rPr lang="en" sz="2400"/>
              <a:t>c</a:t>
            </a:r>
            <a:r>
              <a:rPr b="0" i="0" lang="en" sz="2400" u="none" cap="none" strike="noStrike">
                <a:solidFill>
                  <a:schemeClr val="dk1"/>
                </a:solidFill>
                <a:latin typeface="Calibri"/>
                <a:ea typeface="Calibri"/>
                <a:cs typeface="Calibri"/>
                <a:sym typeface="Calibri"/>
              </a:rPr>
              <a:t>urve” – a single number that captures the overall quality of the classifier. It should be between 0.5 (random classifier) and 1.0 (perfect). </a:t>
            </a:r>
            <a:endParaRPr/>
          </a:p>
          <a:p>
            <a:pPr indent="-342900" lvl="0" marL="342900" marR="0" rtl="0" algn="l">
              <a:lnSpc>
                <a:spcPct val="100000"/>
              </a:lnSpc>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p:txBody>
      </p:sp>
      <p:pic>
        <p:nvPicPr>
          <p:cNvPr id="1050" name="Google Shape;1050;p108"/>
          <p:cNvPicPr preferRelativeResize="0"/>
          <p:nvPr/>
        </p:nvPicPr>
        <p:blipFill rotWithShape="1">
          <a:blip r:embed="rId3">
            <a:alphaModFix/>
          </a:blip>
          <a:srcRect b="0" l="0" r="0" t="0"/>
          <a:stretch/>
        </p:blipFill>
        <p:spPr>
          <a:xfrm>
            <a:off x="1447800" y="2038350"/>
            <a:ext cx="6015000" cy="3021600"/>
          </a:xfrm>
          <a:prstGeom prst="rect">
            <a:avLst/>
          </a:prstGeom>
          <a:noFill/>
          <a:ln>
            <a:noFill/>
          </a:ln>
        </p:spPr>
      </p:pic>
      <p:cxnSp>
        <p:nvCxnSpPr>
          <p:cNvPr id="1051" name="Google Shape;1051;p108"/>
          <p:cNvCxnSpPr/>
          <p:nvPr/>
        </p:nvCxnSpPr>
        <p:spPr>
          <a:xfrm flipH="1" rot="10800000">
            <a:off x="2362200" y="2169600"/>
            <a:ext cx="4934100" cy="2211900"/>
          </a:xfrm>
          <a:prstGeom prst="straightConnector1">
            <a:avLst/>
          </a:prstGeom>
          <a:noFill/>
          <a:ln cap="flat" cmpd="sng" w="12700">
            <a:solidFill>
              <a:schemeClr val="accent2"/>
            </a:solidFill>
            <a:prstDash val="solid"/>
            <a:round/>
            <a:headEnd len="sm" w="sm" type="none"/>
            <a:tailEnd len="sm" w="sm" type="none"/>
          </a:ln>
        </p:spPr>
      </p:cxnSp>
      <p:sp>
        <p:nvSpPr>
          <p:cNvPr id="1052" name="Google Shape;1052;p108"/>
          <p:cNvSpPr txBox="1"/>
          <p:nvPr/>
        </p:nvSpPr>
        <p:spPr>
          <a:xfrm>
            <a:off x="4343400" y="3314700"/>
            <a:ext cx="2971800"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Random ordering</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area = 0.5</a:t>
            </a:r>
            <a:endParaRPr sz="2400">
              <a:solidFill>
                <a:schemeClr val="dk1"/>
              </a:solidFill>
              <a:latin typeface="Calibri"/>
              <a:ea typeface="Calibri"/>
              <a:cs typeface="Calibri"/>
              <a:sym typeface="Calibri"/>
            </a:endParaRPr>
          </a:p>
        </p:txBody>
      </p:sp>
      <p:sp>
        <p:nvSpPr>
          <p:cNvPr id="1053" name="Google Shape;1053;p10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54" name="Google Shape;1054;p108"/>
          <p:cNvSpPr txBox="1"/>
          <p:nvPr/>
        </p:nvSpPr>
        <p:spPr>
          <a:xfrm>
            <a:off x="3914750" y="4820550"/>
            <a:ext cx="2020800" cy="31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False-positive rate</a:t>
            </a:r>
            <a:endParaRPr/>
          </a:p>
        </p:txBody>
      </p:sp>
      <p:sp>
        <p:nvSpPr>
          <p:cNvPr id="1055" name="Google Shape;1055;p108"/>
          <p:cNvSpPr txBox="1"/>
          <p:nvPr/>
        </p:nvSpPr>
        <p:spPr>
          <a:xfrm rot="-5400000">
            <a:off x="616500" y="3308675"/>
            <a:ext cx="2020800" cy="31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True-positive rate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9"/>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Bias and variance</a:t>
            </a:r>
            <a:endParaRPr b="1" i="0" sz="3600" u="none" cap="none" strike="noStrike">
              <a:solidFill>
                <a:schemeClr val="dk2"/>
              </a:solidFill>
              <a:latin typeface="Calibri"/>
              <a:ea typeface="Calibri"/>
              <a:cs typeface="Calibri"/>
              <a:sym typeface="Calibri"/>
            </a:endParaRPr>
          </a:p>
        </p:txBody>
      </p:sp>
      <p:sp>
        <p:nvSpPr>
          <p:cNvPr id="1062" name="Google Shape;1062;p10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3" name="Google Shape;1063;p109"/>
          <p:cNvPicPr preferRelativeResize="0"/>
          <p:nvPr/>
        </p:nvPicPr>
        <p:blipFill>
          <a:blip r:embed="rId3">
            <a:alphaModFix/>
          </a:blip>
          <a:stretch>
            <a:fillRect/>
          </a:stretch>
        </p:blipFill>
        <p:spPr>
          <a:xfrm>
            <a:off x="2438400" y="847725"/>
            <a:ext cx="4267200" cy="4210050"/>
          </a:xfrm>
          <a:prstGeom prst="rect">
            <a:avLst/>
          </a:prstGeom>
          <a:noFill/>
          <a:ln>
            <a:noFill/>
          </a:ln>
        </p:spPr>
      </p:pic>
      <p:sp>
        <p:nvSpPr>
          <p:cNvPr id="1064" name="Google Shape;1064;p109"/>
          <p:cNvSpPr txBox="1"/>
          <p:nvPr/>
        </p:nvSpPr>
        <p:spPr>
          <a:xfrm>
            <a:off x="7194425" y="4735525"/>
            <a:ext cx="43206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t>
            </a:r>
            <a:r>
              <a:rPr lang="en" u="sng">
                <a:solidFill>
                  <a:srgbClr val="0070C0"/>
                </a:solidFill>
                <a:latin typeface="Calibri"/>
                <a:ea typeface="Calibri"/>
                <a:cs typeface="Calibri"/>
                <a:sym typeface="Calibri"/>
                <a:hlinkClick r:id="rId4">
                  <a:extLst>
                    <a:ext uri="{A12FA001-AC4F-418D-AE19-62706E023703}">
                      <ahyp:hlinkClr val="tx"/>
                    </a:ext>
                  </a:extLst>
                </a:hlinkClick>
              </a:rPr>
              <a:t>lecture 7</a:t>
            </a: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1" name="Google Shape;1071;p110"/>
          <p:cNvPicPr preferRelativeResize="0"/>
          <p:nvPr/>
        </p:nvPicPr>
        <p:blipFill>
          <a:blip r:embed="rId3">
            <a:alphaModFix/>
          </a:blip>
          <a:stretch>
            <a:fillRect/>
          </a:stretch>
        </p:blipFill>
        <p:spPr>
          <a:xfrm>
            <a:off x="1829175" y="-22356"/>
            <a:ext cx="2943400" cy="2249005"/>
          </a:xfrm>
          <a:prstGeom prst="rect">
            <a:avLst/>
          </a:prstGeom>
          <a:noFill/>
          <a:ln>
            <a:noFill/>
          </a:ln>
        </p:spPr>
      </p:pic>
      <p:pic>
        <p:nvPicPr>
          <p:cNvPr id="1072" name="Google Shape;1072;p110"/>
          <p:cNvPicPr preferRelativeResize="0"/>
          <p:nvPr/>
        </p:nvPicPr>
        <p:blipFill>
          <a:blip r:embed="rId4">
            <a:alphaModFix/>
          </a:blip>
          <a:stretch>
            <a:fillRect/>
          </a:stretch>
        </p:blipFill>
        <p:spPr>
          <a:xfrm>
            <a:off x="1790175" y="2174449"/>
            <a:ext cx="2943400" cy="1848600"/>
          </a:xfrm>
          <a:prstGeom prst="rect">
            <a:avLst/>
          </a:prstGeom>
          <a:noFill/>
          <a:ln>
            <a:noFill/>
          </a:ln>
        </p:spPr>
      </p:pic>
      <p:pic>
        <p:nvPicPr>
          <p:cNvPr id="1073" name="Google Shape;1073;p110"/>
          <p:cNvPicPr preferRelativeResize="0"/>
          <p:nvPr/>
        </p:nvPicPr>
        <p:blipFill>
          <a:blip r:embed="rId5">
            <a:alphaModFix/>
          </a:blip>
          <a:stretch>
            <a:fillRect/>
          </a:stretch>
        </p:blipFill>
        <p:spPr>
          <a:xfrm>
            <a:off x="1970150" y="4012100"/>
            <a:ext cx="2765299" cy="1045375"/>
          </a:xfrm>
          <a:prstGeom prst="rect">
            <a:avLst/>
          </a:prstGeom>
          <a:noFill/>
          <a:ln>
            <a:noFill/>
          </a:ln>
        </p:spPr>
      </p:pic>
      <p:sp>
        <p:nvSpPr>
          <p:cNvPr id="1074" name="Google Shape;1074;p110"/>
          <p:cNvSpPr txBox="1"/>
          <p:nvPr/>
        </p:nvSpPr>
        <p:spPr>
          <a:xfrm>
            <a:off x="3324775" y="2219250"/>
            <a:ext cx="9483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Validation Error</a:t>
            </a:r>
            <a:endParaRPr b="1" sz="800"/>
          </a:p>
        </p:txBody>
      </p:sp>
      <p:sp>
        <p:nvSpPr>
          <p:cNvPr id="1075" name="Google Shape;1075;p110"/>
          <p:cNvSpPr txBox="1"/>
          <p:nvPr>
            <p:ph type="title"/>
          </p:nvPr>
        </p:nvSpPr>
        <p:spPr>
          <a:xfrm>
            <a:off x="4961250" y="1081950"/>
            <a:ext cx="3974700" cy="27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
              <a:t>How to know where on the x-axis you are (without fiddling with model complexity)?</a:t>
            </a:r>
            <a:endParaRPr b="0" i="0" sz="3600" u="none" cap="none" strike="noStrike">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1"/>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Bias and variance</a:t>
            </a:r>
            <a:endParaRPr b="1" i="0" sz="3600" u="none" cap="none" strike="noStrike">
              <a:solidFill>
                <a:schemeClr val="dk2"/>
              </a:solidFill>
              <a:latin typeface="Calibri"/>
              <a:ea typeface="Calibri"/>
              <a:cs typeface="Calibri"/>
              <a:sym typeface="Calibri"/>
            </a:endParaRPr>
          </a:p>
        </p:txBody>
      </p:sp>
      <p:sp>
        <p:nvSpPr>
          <p:cNvPr id="1082" name="Google Shape;1082;p111"/>
          <p:cNvSpPr txBox="1"/>
          <p:nvPr>
            <p:ph idx="1" type="body"/>
          </p:nvPr>
        </p:nvSpPr>
        <p:spPr>
          <a:xfrm>
            <a:off x="179400" y="1006075"/>
            <a:ext cx="85686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Bias and variance can be assessed by comparing the error metric on the training set and the </a:t>
            </a:r>
            <a:r>
              <a:rPr lang="en"/>
              <a:t>validation</a:t>
            </a:r>
            <a:r>
              <a:rPr b="0" i="0" lang="en" sz="3200" u="none" cap="none" strike="noStrike">
                <a:solidFill>
                  <a:schemeClr val="dk1"/>
                </a:solidFill>
                <a:latin typeface="Calibri"/>
                <a:ea typeface="Calibri"/>
                <a:cs typeface="Calibri"/>
                <a:sym typeface="Calibri"/>
              </a:rPr>
              <a:t> set =&gt; </a:t>
            </a:r>
            <a:r>
              <a:rPr lang="en"/>
              <a:t>always </a:t>
            </a:r>
            <a:r>
              <a:rPr b="1" lang="en"/>
              <a:t>plot learning curves</a:t>
            </a:r>
            <a:r>
              <a:rPr lang="en"/>
              <a:t> (training set size vs. </a:t>
            </a:r>
            <a:r>
              <a:rPr lang="en">
                <a:solidFill>
                  <a:srgbClr val="FF00FF"/>
                </a:solidFill>
              </a:rPr>
              <a:t>training</a:t>
            </a:r>
            <a:r>
              <a:rPr lang="en"/>
              <a:t>/</a:t>
            </a:r>
            <a:r>
              <a:rPr lang="en">
                <a:solidFill>
                  <a:srgbClr val="0000FF"/>
                </a:solidFill>
              </a:rPr>
              <a:t>validation</a:t>
            </a:r>
            <a:r>
              <a:rPr lang="en"/>
              <a:t> errors)</a:t>
            </a:r>
            <a:endParaRPr b="0" i="0" sz="3200" u="none" cap="none" strike="noStrike">
              <a:solidFill>
                <a:schemeClr val="dk1"/>
              </a:solidFill>
              <a:latin typeface="Calibri"/>
              <a:ea typeface="Calibri"/>
              <a:cs typeface="Calibri"/>
              <a:sym typeface="Calibri"/>
            </a:endParaRPr>
          </a:p>
        </p:txBody>
      </p:sp>
      <p:sp>
        <p:nvSpPr>
          <p:cNvPr id="1083" name="Google Shape;1083;p1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learning_curve2.png" id="1084" name="Google Shape;1084;p111"/>
          <p:cNvPicPr preferRelativeResize="0"/>
          <p:nvPr/>
        </p:nvPicPr>
        <p:blipFill rotWithShape="1">
          <a:blip r:embed="rId3">
            <a:alphaModFix/>
          </a:blip>
          <a:srcRect b="0" l="0" r="0" t="0"/>
          <a:stretch/>
        </p:blipFill>
        <p:spPr>
          <a:xfrm>
            <a:off x="3638725" y="3073475"/>
            <a:ext cx="1976100" cy="1976100"/>
          </a:xfrm>
          <a:prstGeom prst="rect">
            <a:avLst/>
          </a:prstGeom>
          <a:noFill/>
          <a:ln>
            <a:noFill/>
          </a:ln>
        </p:spPr>
      </p:pic>
      <p:sp>
        <p:nvSpPr>
          <p:cNvPr id="1085" name="Google Shape;1085;p111"/>
          <p:cNvSpPr/>
          <p:nvPr/>
        </p:nvSpPr>
        <p:spPr>
          <a:xfrm>
            <a:off x="4679325" y="3124200"/>
            <a:ext cx="879300" cy="20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6" name="Google Shape;1086;p111"/>
          <p:cNvSpPr txBox="1"/>
          <p:nvPr/>
        </p:nvSpPr>
        <p:spPr>
          <a:xfrm>
            <a:off x="4017818" y="4109920"/>
            <a:ext cx="1188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FF00FF"/>
                </a:solidFill>
                <a:latin typeface="Calibri"/>
                <a:ea typeface="Calibri"/>
                <a:cs typeface="Calibri"/>
                <a:sym typeface="Calibri"/>
              </a:rPr>
              <a:t>Training error</a:t>
            </a:r>
            <a:endParaRPr sz="1200">
              <a:solidFill>
                <a:srgbClr val="FF00FF"/>
              </a:solidFill>
              <a:latin typeface="Calibri"/>
              <a:ea typeface="Calibri"/>
              <a:cs typeface="Calibri"/>
              <a:sym typeface="Calibri"/>
            </a:endParaRPr>
          </a:p>
        </p:txBody>
      </p:sp>
      <p:sp>
        <p:nvSpPr>
          <p:cNvPr id="1087" name="Google Shape;1087;p111"/>
          <p:cNvSpPr txBox="1"/>
          <p:nvPr/>
        </p:nvSpPr>
        <p:spPr>
          <a:xfrm>
            <a:off x="4246418" y="3271720"/>
            <a:ext cx="1188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0000FF"/>
                </a:solidFill>
                <a:latin typeface="Calibri"/>
                <a:ea typeface="Calibri"/>
                <a:cs typeface="Calibri"/>
                <a:sym typeface="Calibri"/>
              </a:rPr>
              <a:t>Validation error</a:t>
            </a:r>
            <a:endParaRPr sz="1200">
              <a:solidFill>
                <a:srgbClr val="FF00FF"/>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2"/>
          <p:cNvSpPr txBox="1"/>
          <p:nvPr>
            <p:ph type="title"/>
          </p:nvPr>
        </p:nvSpPr>
        <p:spPr>
          <a:xfrm>
            <a:off x="228600" y="0"/>
            <a:ext cx="3127500" cy="1605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When more</a:t>
            </a:r>
            <a:br>
              <a:rPr lang="en"/>
            </a:br>
            <a:r>
              <a:rPr b="1" i="0" lang="en" sz="3600" u="none" cap="none" strike="noStrike">
                <a:solidFill>
                  <a:schemeClr val="dk2"/>
                </a:solidFill>
                <a:latin typeface="Calibri"/>
                <a:ea typeface="Calibri"/>
                <a:cs typeface="Calibri"/>
                <a:sym typeface="Calibri"/>
              </a:rPr>
              <a:t>data helps</a:t>
            </a:r>
            <a:endParaRPr b="1" i="0" sz="3600" u="none" cap="none" strike="noStrike">
              <a:solidFill>
                <a:schemeClr val="dk2"/>
              </a:solidFill>
              <a:latin typeface="Calibri"/>
              <a:ea typeface="Calibri"/>
              <a:cs typeface="Calibri"/>
              <a:sym typeface="Calibri"/>
            </a:endParaRPr>
          </a:p>
        </p:txBody>
      </p:sp>
      <p:pic>
        <p:nvPicPr>
          <p:cNvPr id="1094" name="Google Shape;1094;p112"/>
          <p:cNvPicPr preferRelativeResize="0"/>
          <p:nvPr/>
        </p:nvPicPr>
        <p:blipFill rotWithShape="1">
          <a:blip r:embed="rId3">
            <a:alphaModFix/>
          </a:blip>
          <a:srcRect b="0" l="0" r="0" t="0"/>
          <a:stretch/>
        </p:blipFill>
        <p:spPr>
          <a:xfrm>
            <a:off x="2304726" y="2548103"/>
            <a:ext cx="1786500" cy="1786500"/>
          </a:xfrm>
          <a:prstGeom prst="rect">
            <a:avLst/>
          </a:prstGeom>
          <a:noFill/>
          <a:ln>
            <a:noFill/>
          </a:ln>
        </p:spPr>
      </p:pic>
      <p:sp>
        <p:nvSpPr>
          <p:cNvPr id="1095" name="Google Shape;1095;p112"/>
          <p:cNvSpPr/>
          <p:nvPr/>
        </p:nvSpPr>
        <p:spPr>
          <a:xfrm>
            <a:off x="1657400" y="4496730"/>
            <a:ext cx="3024300" cy="3930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800">
                <a:solidFill>
                  <a:schemeClr val="dk1"/>
                </a:solidFill>
                <a:latin typeface="Calibri"/>
                <a:ea typeface="Calibri"/>
                <a:cs typeface="Calibri"/>
                <a:sym typeface="Calibri"/>
              </a:rPr>
              <a:t>High bias</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n" sz="1700">
                <a:solidFill>
                  <a:schemeClr val="dk1"/>
                </a:solidFill>
                <a:latin typeface="Calibri"/>
                <a:ea typeface="Calibri"/>
                <a:cs typeface="Calibri"/>
                <a:sym typeface="Calibri"/>
              </a:rPr>
              <a:t>More data doesn’t help</a:t>
            </a:r>
            <a:endParaRPr sz="1700">
              <a:solidFill>
                <a:schemeClr val="dk1"/>
              </a:solidFill>
              <a:latin typeface="Calibri"/>
              <a:ea typeface="Calibri"/>
              <a:cs typeface="Calibri"/>
              <a:sym typeface="Calibri"/>
            </a:endParaRPr>
          </a:p>
        </p:txBody>
      </p:sp>
      <p:sp>
        <p:nvSpPr>
          <p:cNvPr id="1096" name="Google Shape;1096;p112"/>
          <p:cNvSpPr/>
          <p:nvPr/>
        </p:nvSpPr>
        <p:spPr>
          <a:xfrm>
            <a:off x="4309864" y="4496730"/>
            <a:ext cx="3024300" cy="3930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800">
                <a:solidFill>
                  <a:schemeClr val="dk1"/>
                </a:solidFill>
                <a:latin typeface="Calibri"/>
                <a:ea typeface="Calibri"/>
                <a:cs typeface="Calibri"/>
                <a:sym typeface="Calibri"/>
              </a:rPr>
              <a:t>High variance</a:t>
            </a:r>
            <a:endParaRPr sz="2800">
              <a:solidFill>
                <a:schemeClr val="dk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en" sz="1700">
                <a:solidFill>
                  <a:schemeClr val="dk1"/>
                </a:solidFill>
                <a:latin typeface="Calibri"/>
                <a:ea typeface="Calibri"/>
                <a:cs typeface="Calibri"/>
                <a:sym typeface="Calibri"/>
              </a:rPr>
              <a:t>More data helps</a:t>
            </a:r>
            <a:endParaRPr sz="2800">
              <a:solidFill>
                <a:schemeClr val="dk1"/>
              </a:solidFill>
              <a:latin typeface="Calibri"/>
              <a:ea typeface="Calibri"/>
              <a:cs typeface="Calibri"/>
              <a:sym typeface="Calibri"/>
            </a:endParaRPr>
          </a:p>
        </p:txBody>
      </p:sp>
      <p:pic>
        <p:nvPicPr>
          <p:cNvPr descr="learning_curve2.png" id="1097" name="Google Shape;1097;p112"/>
          <p:cNvPicPr preferRelativeResize="0"/>
          <p:nvPr/>
        </p:nvPicPr>
        <p:blipFill rotWithShape="1">
          <a:blip r:embed="rId4">
            <a:alphaModFix/>
          </a:blip>
          <a:srcRect b="0" l="0" r="0" t="0"/>
          <a:stretch/>
        </p:blipFill>
        <p:spPr>
          <a:xfrm>
            <a:off x="5009000" y="2548100"/>
            <a:ext cx="1786500" cy="1786500"/>
          </a:xfrm>
          <a:prstGeom prst="rect">
            <a:avLst/>
          </a:prstGeom>
          <a:noFill/>
          <a:ln>
            <a:noFill/>
          </a:ln>
        </p:spPr>
      </p:pic>
      <p:sp>
        <p:nvSpPr>
          <p:cNvPr id="1098" name="Google Shape;1098;p1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9" name="Google Shape;1099;p112"/>
          <p:cNvPicPr preferRelativeResize="0"/>
          <p:nvPr/>
        </p:nvPicPr>
        <p:blipFill>
          <a:blip r:embed="rId5">
            <a:alphaModFix/>
          </a:blip>
          <a:stretch>
            <a:fillRect/>
          </a:stretch>
        </p:blipFill>
        <p:spPr>
          <a:xfrm>
            <a:off x="3355975" y="92869"/>
            <a:ext cx="2943400" cy="2249005"/>
          </a:xfrm>
          <a:prstGeom prst="rect">
            <a:avLst/>
          </a:prstGeom>
          <a:noFill/>
          <a:ln>
            <a:noFill/>
          </a:ln>
        </p:spPr>
      </p:pic>
      <p:sp>
        <p:nvSpPr>
          <p:cNvPr id="1100" name="Google Shape;1100;p112"/>
          <p:cNvSpPr txBox="1"/>
          <p:nvPr/>
        </p:nvSpPr>
        <p:spPr>
          <a:xfrm>
            <a:off x="6333325" y="607300"/>
            <a:ext cx="24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Fixed data set size</a:t>
            </a:r>
            <a:br>
              <a:rPr lang="en">
                <a:solidFill>
                  <a:srgbClr val="FF0000"/>
                </a:solidFill>
                <a:latin typeface="Calibri"/>
                <a:ea typeface="Calibri"/>
                <a:cs typeface="Calibri"/>
                <a:sym typeface="Calibri"/>
              </a:rPr>
            </a:br>
            <a:r>
              <a:rPr lang="en">
                <a:solidFill>
                  <a:srgbClr val="FF0000"/>
                </a:solidFill>
                <a:latin typeface="Calibri"/>
                <a:ea typeface="Calibri"/>
                <a:cs typeface="Calibri"/>
                <a:sym typeface="Calibri"/>
              </a:rPr>
              <a:t>Varying model complexity</a:t>
            </a:r>
            <a:endParaRPr>
              <a:solidFill>
                <a:srgbClr val="FF0000"/>
              </a:solidFill>
              <a:latin typeface="Calibri"/>
              <a:ea typeface="Calibri"/>
              <a:cs typeface="Calibri"/>
              <a:sym typeface="Calibri"/>
            </a:endParaRPr>
          </a:p>
        </p:txBody>
      </p:sp>
      <p:cxnSp>
        <p:nvCxnSpPr>
          <p:cNvPr id="1101" name="Google Shape;1101;p112"/>
          <p:cNvCxnSpPr>
            <a:stCxn id="1094" idx="0"/>
          </p:cNvCxnSpPr>
          <p:nvPr/>
        </p:nvCxnSpPr>
        <p:spPr>
          <a:xfrm flipH="1" rot="10800000">
            <a:off x="3197976" y="1859303"/>
            <a:ext cx="730800" cy="688800"/>
          </a:xfrm>
          <a:prstGeom prst="straightConnector1">
            <a:avLst/>
          </a:prstGeom>
          <a:noFill/>
          <a:ln cap="flat" cmpd="sng" w="19050">
            <a:solidFill>
              <a:srgbClr val="FF0000"/>
            </a:solidFill>
            <a:prstDash val="solid"/>
            <a:round/>
            <a:headEnd len="sm" w="sm" type="none"/>
            <a:tailEnd len="lg" w="lg" type="triangle"/>
          </a:ln>
        </p:spPr>
      </p:cxnSp>
      <p:cxnSp>
        <p:nvCxnSpPr>
          <p:cNvPr id="1102" name="Google Shape;1102;p112"/>
          <p:cNvCxnSpPr>
            <a:stCxn id="1097" idx="0"/>
          </p:cNvCxnSpPr>
          <p:nvPr/>
        </p:nvCxnSpPr>
        <p:spPr>
          <a:xfrm rot="10800000">
            <a:off x="5757650" y="1706900"/>
            <a:ext cx="144600" cy="841200"/>
          </a:xfrm>
          <a:prstGeom prst="straightConnector1">
            <a:avLst/>
          </a:prstGeom>
          <a:noFill/>
          <a:ln cap="flat" cmpd="sng" w="19050">
            <a:solidFill>
              <a:srgbClr val="FF0000"/>
            </a:solidFill>
            <a:prstDash val="solid"/>
            <a:round/>
            <a:headEnd len="sm" w="sm" type="none"/>
            <a:tailEnd len="lg" w="lg" type="triangle"/>
          </a:ln>
        </p:spPr>
      </p:cxnSp>
      <p:sp>
        <p:nvSpPr>
          <p:cNvPr id="1103" name="Google Shape;1103;p112"/>
          <p:cNvSpPr txBox="1"/>
          <p:nvPr/>
        </p:nvSpPr>
        <p:spPr>
          <a:xfrm>
            <a:off x="6942925" y="3121900"/>
            <a:ext cx="24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Fixed </a:t>
            </a:r>
            <a:r>
              <a:rPr lang="en">
                <a:solidFill>
                  <a:srgbClr val="FF0000"/>
                </a:solidFill>
                <a:latin typeface="Calibri"/>
                <a:ea typeface="Calibri"/>
                <a:cs typeface="Calibri"/>
                <a:sym typeface="Calibri"/>
              </a:rPr>
              <a:t>model complexity</a:t>
            </a:r>
            <a:br>
              <a:rPr lang="en">
                <a:solidFill>
                  <a:srgbClr val="FF0000"/>
                </a:solidFill>
                <a:latin typeface="Calibri"/>
                <a:ea typeface="Calibri"/>
                <a:cs typeface="Calibri"/>
                <a:sym typeface="Calibri"/>
              </a:rPr>
            </a:br>
            <a:r>
              <a:rPr lang="en">
                <a:solidFill>
                  <a:srgbClr val="FF0000"/>
                </a:solidFill>
                <a:latin typeface="Calibri"/>
                <a:ea typeface="Calibri"/>
                <a:cs typeface="Calibri"/>
                <a:sym typeface="Calibri"/>
              </a:rPr>
              <a:t>Varying </a:t>
            </a:r>
            <a:r>
              <a:rPr lang="en">
                <a:solidFill>
                  <a:srgbClr val="FF0000"/>
                </a:solidFill>
                <a:latin typeface="Calibri"/>
                <a:ea typeface="Calibri"/>
                <a:cs typeface="Calibri"/>
                <a:sym typeface="Calibri"/>
              </a:rPr>
              <a:t>data set size</a:t>
            </a:r>
            <a:endParaRPr>
              <a:solidFill>
                <a:srgbClr val="FF0000"/>
              </a:solidFill>
              <a:latin typeface="Calibri"/>
              <a:ea typeface="Calibri"/>
              <a:cs typeface="Calibri"/>
              <a:sym typeface="Calibri"/>
            </a:endParaRPr>
          </a:p>
        </p:txBody>
      </p:sp>
      <p:sp>
        <p:nvSpPr>
          <p:cNvPr id="1104" name="Google Shape;1104;p112"/>
          <p:cNvSpPr txBox="1"/>
          <p:nvPr/>
        </p:nvSpPr>
        <p:spPr>
          <a:xfrm>
            <a:off x="27859" y="4463050"/>
            <a:ext cx="186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Calibri"/>
                <a:ea typeface="Calibri"/>
                <a:cs typeface="Calibri"/>
                <a:sym typeface="Calibri"/>
              </a:rPr>
              <a:t>For curious ADAventurers:</a:t>
            </a:r>
            <a:br>
              <a:rPr lang="en" sz="600">
                <a:latin typeface="Calibri"/>
                <a:ea typeface="Calibri"/>
                <a:cs typeface="Calibri"/>
                <a:sym typeface="Calibri"/>
              </a:rPr>
            </a:br>
            <a:r>
              <a:rPr lang="en" sz="600">
                <a:latin typeface="Calibri"/>
                <a:ea typeface="Calibri"/>
                <a:cs typeface="Calibri"/>
                <a:sym typeface="Calibri"/>
              </a:rPr>
              <a:t>“Reconciling modern machine-learning practice and the classical bias–variance trade-off”</a:t>
            </a:r>
            <a:endParaRPr sz="600">
              <a:latin typeface="Calibri"/>
              <a:ea typeface="Calibri"/>
              <a:cs typeface="Calibri"/>
              <a:sym typeface="Calibri"/>
            </a:endParaRPr>
          </a:p>
          <a:p>
            <a:pPr indent="0" lvl="0" marL="0" rtl="0" algn="l">
              <a:spcBef>
                <a:spcPts val="0"/>
              </a:spcBef>
              <a:spcAft>
                <a:spcPts val="0"/>
              </a:spcAft>
              <a:buNone/>
            </a:pPr>
            <a:r>
              <a:rPr lang="en" sz="600" u="sng">
                <a:solidFill>
                  <a:srgbClr val="0277BD"/>
                </a:solidFill>
                <a:latin typeface="Calibri"/>
                <a:ea typeface="Calibri"/>
                <a:cs typeface="Calibri"/>
                <a:sym typeface="Calibri"/>
                <a:hlinkClick r:id="rId6">
                  <a:extLst>
                    <a:ext uri="{A12FA001-AC4F-418D-AE19-62706E023703}">
                      <ahyp:hlinkClr val="tx"/>
                    </a:ext>
                  </a:extLst>
                </a:hlinkClick>
              </a:rPr>
              <a:t>https://www.pnas.org/doi/abs/10.1073/pnas.1903070116</a:t>
            </a:r>
            <a:r>
              <a:rPr lang="en" sz="600">
                <a:solidFill>
                  <a:srgbClr val="0277BD"/>
                </a:solidFill>
                <a:latin typeface="Calibri"/>
                <a:ea typeface="Calibri"/>
                <a:cs typeface="Calibri"/>
                <a:sym typeface="Calibri"/>
              </a:rPr>
              <a:t> </a:t>
            </a:r>
            <a:endParaRPr sz="600">
              <a:solidFill>
                <a:srgbClr val="0277BD"/>
              </a:solidFill>
              <a:latin typeface="Calibri"/>
              <a:ea typeface="Calibri"/>
              <a:cs typeface="Calibri"/>
              <a:sym typeface="Calibri"/>
            </a:endParaRPr>
          </a:p>
        </p:txBody>
      </p:sp>
      <p:sp>
        <p:nvSpPr>
          <p:cNvPr id="1105" name="Google Shape;1105;p112"/>
          <p:cNvSpPr/>
          <p:nvPr/>
        </p:nvSpPr>
        <p:spPr>
          <a:xfrm>
            <a:off x="3395675" y="2590800"/>
            <a:ext cx="652500" cy="20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06" name="Google Shape;1106;p112"/>
          <p:cNvSpPr/>
          <p:nvPr/>
        </p:nvSpPr>
        <p:spPr>
          <a:xfrm>
            <a:off x="6096013" y="2590800"/>
            <a:ext cx="652500" cy="20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07" name="Google Shape;1107;p112"/>
          <p:cNvSpPr txBox="1"/>
          <p:nvPr/>
        </p:nvSpPr>
        <p:spPr>
          <a:xfrm>
            <a:off x="2646218" y="3195520"/>
            <a:ext cx="1188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FF00FF"/>
                </a:solidFill>
                <a:latin typeface="Calibri"/>
                <a:ea typeface="Calibri"/>
                <a:cs typeface="Calibri"/>
                <a:sym typeface="Calibri"/>
              </a:rPr>
              <a:t>Training error</a:t>
            </a:r>
            <a:endParaRPr sz="1200">
              <a:solidFill>
                <a:srgbClr val="FF00FF"/>
              </a:solidFill>
              <a:latin typeface="Calibri"/>
              <a:ea typeface="Calibri"/>
              <a:cs typeface="Calibri"/>
              <a:sym typeface="Calibri"/>
            </a:endParaRPr>
          </a:p>
        </p:txBody>
      </p:sp>
      <p:sp>
        <p:nvSpPr>
          <p:cNvPr id="1108" name="Google Shape;1108;p112"/>
          <p:cNvSpPr txBox="1"/>
          <p:nvPr/>
        </p:nvSpPr>
        <p:spPr>
          <a:xfrm>
            <a:off x="2874818" y="2688140"/>
            <a:ext cx="1188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0000FF"/>
                </a:solidFill>
                <a:latin typeface="Calibri"/>
                <a:ea typeface="Calibri"/>
                <a:cs typeface="Calibri"/>
                <a:sym typeface="Calibri"/>
              </a:rPr>
              <a:t>Validation error</a:t>
            </a:r>
            <a:endParaRPr sz="1200">
              <a:solidFill>
                <a:srgbClr val="FF00FF"/>
              </a:solidFill>
              <a:latin typeface="Calibri"/>
              <a:ea typeface="Calibri"/>
              <a:cs typeface="Calibri"/>
              <a:sym typeface="Calibri"/>
            </a:endParaRPr>
          </a:p>
        </p:txBody>
      </p:sp>
      <p:sp>
        <p:nvSpPr>
          <p:cNvPr id="1109" name="Google Shape;1109;p112"/>
          <p:cNvSpPr txBox="1"/>
          <p:nvPr/>
        </p:nvSpPr>
        <p:spPr>
          <a:xfrm>
            <a:off x="5237018" y="3474301"/>
            <a:ext cx="1188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FF00FF"/>
                </a:solidFill>
                <a:latin typeface="Calibri"/>
                <a:ea typeface="Calibri"/>
                <a:cs typeface="Calibri"/>
                <a:sym typeface="Calibri"/>
              </a:rPr>
              <a:t>Training error</a:t>
            </a:r>
            <a:endParaRPr sz="1200">
              <a:solidFill>
                <a:srgbClr val="FF00FF"/>
              </a:solidFill>
              <a:latin typeface="Calibri"/>
              <a:ea typeface="Calibri"/>
              <a:cs typeface="Calibri"/>
              <a:sym typeface="Calibri"/>
            </a:endParaRPr>
          </a:p>
        </p:txBody>
      </p:sp>
      <p:sp>
        <p:nvSpPr>
          <p:cNvPr id="1110" name="Google Shape;1110;p112"/>
          <p:cNvSpPr txBox="1"/>
          <p:nvPr/>
        </p:nvSpPr>
        <p:spPr>
          <a:xfrm>
            <a:off x="5465618" y="2738320"/>
            <a:ext cx="1188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0000FF"/>
                </a:solidFill>
                <a:latin typeface="Calibri"/>
                <a:ea typeface="Calibri"/>
                <a:cs typeface="Calibri"/>
                <a:sym typeface="Calibri"/>
              </a:rPr>
              <a:t>Validation error</a:t>
            </a:r>
            <a:endParaRPr sz="1200">
              <a:solidFill>
                <a:srgbClr val="FF00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13"/>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Classification pipeline</a:t>
            </a:r>
            <a:endParaRPr b="1" i="0" sz="3600" u="none" cap="none" strike="noStrike">
              <a:solidFill>
                <a:schemeClr val="dk2"/>
              </a:solidFill>
              <a:latin typeface="Calibri"/>
              <a:ea typeface="Calibri"/>
              <a:cs typeface="Calibri"/>
              <a:sym typeface="Calibri"/>
            </a:endParaRPr>
          </a:p>
        </p:txBody>
      </p:sp>
      <p:sp>
        <p:nvSpPr>
          <p:cNvPr id="1117" name="Google Shape;1117;p113"/>
          <p:cNvSpPr/>
          <p:nvPr/>
        </p:nvSpPr>
        <p:spPr>
          <a:xfrm>
            <a:off x="213275" y="2409725"/>
            <a:ext cx="2361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1118" name="Google Shape;1118;p113"/>
          <p:cNvSpPr/>
          <p:nvPr/>
        </p:nvSpPr>
        <p:spPr>
          <a:xfrm>
            <a:off x="917594" y="2193708"/>
            <a:ext cx="2208245" cy="648072"/>
          </a:xfrm>
          <a:prstGeom prst="flowChartProcess">
            <a:avLst/>
          </a:prstGeom>
          <a:solidFill>
            <a:srgbClr val="FFCC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Data collection</a:t>
            </a:r>
            <a:endParaRPr>
              <a:latin typeface="Calibri"/>
              <a:ea typeface="Calibri"/>
              <a:cs typeface="Calibri"/>
              <a:sym typeface="Calibri"/>
            </a:endParaRPr>
          </a:p>
        </p:txBody>
      </p:sp>
      <p:cxnSp>
        <p:nvCxnSpPr>
          <p:cNvPr id="1119" name="Google Shape;1119;p113"/>
          <p:cNvCxnSpPr>
            <a:stCxn id="1117" idx="6"/>
            <a:endCxn id="1118" idx="1"/>
          </p:cNvCxnSpPr>
          <p:nvPr/>
        </p:nvCxnSpPr>
        <p:spPr>
          <a:xfrm>
            <a:off x="449375" y="2517725"/>
            <a:ext cx="4683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120" name="Google Shape;1120;p113"/>
          <p:cNvSpPr/>
          <p:nvPr/>
        </p:nvSpPr>
        <p:spPr>
          <a:xfrm>
            <a:off x="6090169" y="2193708"/>
            <a:ext cx="2208245" cy="648072"/>
          </a:xfrm>
          <a:prstGeom prst="flowChartProcess">
            <a:avLst/>
          </a:prstGeom>
          <a:solidFill>
            <a:srgbClr val="66CC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assessment</a:t>
            </a:r>
            <a:endParaRPr>
              <a:latin typeface="Calibri"/>
              <a:ea typeface="Calibri"/>
              <a:cs typeface="Calibri"/>
              <a:sym typeface="Calibri"/>
            </a:endParaRPr>
          </a:p>
        </p:txBody>
      </p:sp>
      <p:sp>
        <p:nvSpPr>
          <p:cNvPr id="1121" name="Google Shape;1121;p113"/>
          <p:cNvSpPr/>
          <p:nvPr/>
        </p:nvSpPr>
        <p:spPr>
          <a:xfrm>
            <a:off x="8694450" y="2409725"/>
            <a:ext cx="2376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1122" name="Google Shape;1122;p113"/>
          <p:cNvCxnSpPr>
            <a:stCxn id="1120" idx="3"/>
            <a:endCxn id="1121" idx="2"/>
          </p:cNvCxnSpPr>
          <p:nvPr/>
        </p:nvCxnSpPr>
        <p:spPr>
          <a:xfrm>
            <a:off x="8298414" y="2517744"/>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123" name="Google Shape;1123;p113"/>
          <p:cNvSpPr/>
          <p:nvPr/>
        </p:nvSpPr>
        <p:spPr>
          <a:xfrm>
            <a:off x="3485880" y="2193708"/>
            <a:ext cx="2208245" cy="648072"/>
          </a:xfrm>
          <a:prstGeom prst="flowChartProcess">
            <a:avLst/>
          </a:prstGeom>
          <a:solidFill>
            <a:srgbClr val="FFFF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selection</a:t>
            </a:r>
            <a:endParaRPr>
              <a:latin typeface="Calibri"/>
              <a:ea typeface="Calibri"/>
              <a:cs typeface="Calibri"/>
              <a:sym typeface="Calibri"/>
            </a:endParaRPr>
          </a:p>
        </p:txBody>
      </p:sp>
      <p:cxnSp>
        <p:nvCxnSpPr>
          <p:cNvPr id="1124" name="Google Shape;1124;p113"/>
          <p:cNvCxnSpPr>
            <a:stCxn id="1118" idx="3"/>
            <a:endCxn id="1123" idx="1"/>
          </p:cNvCxnSpPr>
          <p:nvPr/>
        </p:nvCxnSpPr>
        <p:spPr>
          <a:xfrm>
            <a:off x="3125839" y="2517744"/>
            <a:ext cx="360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125" name="Google Shape;1125;p113"/>
          <p:cNvCxnSpPr>
            <a:stCxn id="1123" idx="3"/>
            <a:endCxn id="1120" idx="1"/>
          </p:cNvCxnSpPr>
          <p:nvPr/>
        </p:nvCxnSpPr>
        <p:spPr>
          <a:xfrm>
            <a:off x="5694125" y="2517744"/>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126" name="Google Shape;1126;p1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7" name="Google Shape;1127;p113"/>
          <p:cNvSpPr/>
          <p:nvPr/>
        </p:nvSpPr>
        <p:spPr>
          <a:xfrm>
            <a:off x="6117150" y="2215550"/>
            <a:ext cx="2168400" cy="606600"/>
          </a:xfrm>
          <a:prstGeom prst="rect">
            <a:avLst/>
          </a:prstGeom>
          <a:noFill/>
          <a:ln cap="flat" cmpd="sng" w="7620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14"/>
          <p:cNvSpPr txBox="1"/>
          <p:nvPr>
            <p:ph idx="1" type="body"/>
          </p:nvPr>
        </p:nvSpPr>
        <p:spPr>
          <a:xfrm>
            <a:off x="179400" y="1006075"/>
            <a:ext cx="8305800" cy="40788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SzPts val="1400"/>
              <a:buChar char="●"/>
            </a:pPr>
            <a:r>
              <a:rPr lang="en"/>
              <a:t>M</a:t>
            </a:r>
            <a:r>
              <a:rPr b="0" i="0" lang="en" sz="3200" u="none" cap="none" strike="noStrike">
                <a:solidFill>
                  <a:schemeClr val="dk1"/>
                </a:solidFill>
                <a:latin typeface="Calibri"/>
                <a:ea typeface="Calibri"/>
                <a:cs typeface="Calibri"/>
                <a:sym typeface="Calibri"/>
              </a:rPr>
              <a:t>odel assessment is the goal of estimating the </a:t>
            </a:r>
            <a:r>
              <a:rPr lang="en"/>
              <a:t>performance</a:t>
            </a:r>
            <a:r>
              <a:rPr b="0" i="0" lang="en" sz="3200" u="none" cap="none" strike="noStrike">
                <a:solidFill>
                  <a:schemeClr val="dk1"/>
                </a:solidFill>
                <a:latin typeface="Calibri"/>
                <a:ea typeface="Calibri"/>
                <a:cs typeface="Calibri"/>
                <a:sym typeface="Calibri"/>
              </a:rPr>
              <a:t> of a fixed model (i.e., the best model found during model selection)</a:t>
            </a:r>
            <a:endParaRPr b="0" i="0" sz="32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SzPts val="1400"/>
              <a:buChar char="●"/>
            </a:pPr>
            <a:r>
              <a:rPr lang="en"/>
              <a:t>Ideally under real-world conditions</a:t>
            </a:r>
            <a:endParaRPr/>
          </a:p>
          <a:p>
            <a:pPr indent="-317500" lvl="0" marL="457200" marR="0" rtl="0" algn="l">
              <a:spcBef>
                <a:spcPts val="0"/>
              </a:spcBef>
              <a:spcAft>
                <a:spcPts val="0"/>
              </a:spcAft>
              <a:buSzPts val="1400"/>
              <a:buChar char="●"/>
            </a:pPr>
            <a:r>
              <a:rPr lang="en"/>
              <a:t>Use held-out test set that you’ve never seen during training</a:t>
            </a:r>
            <a:endParaRPr/>
          </a:p>
        </p:txBody>
      </p:sp>
      <p:sp>
        <p:nvSpPr>
          <p:cNvPr id="1134" name="Google Shape;1134;p11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Model assessment</a:t>
            </a:r>
            <a:endParaRPr b="1" i="0" sz="3600" u="none" cap="none" strike="noStrike">
              <a:solidFill>
                <a:schemeClr val="dk2"/>
              </a:solidFill>
              <a:latin typeface="Calibri"/>
              <a:ea typeface="Calibri"/>
              <a:cs typeface="Calibri"/>
              <a:sym typeface="Calibri"/>
            </a:endParaRPr>
          </a:p>
        </p:txBody>
      </p:sp>
      <p:sp>
        <p:nvSpPr>
          <p:cNvPr id="1135" name="Google Shape;1135;p1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Useful</a:t>
            </a:r>
            <a:r>
              <a:rPr lang="en" sz="3600">
                <a:solidFill>
                  <a:srgbClr val="FFFFFF"/>
                </a:solidFill>
              </a:rPr>
              <a:t> reads</a:t>
            </a:r>
            <a:endParaRPr sz="3600">
              <a:solidFill>
                <a:srgbClr val="FFFFFF"/>
              </a:solidFill>
            </a:endParaRPr>
          </a:p>
        </p:txBody>
      </p:sp>
      <p:sp>
        <p:nvSpPr>
          <p:cNvPr id="1141" name="Google Shape;1141;p1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Data collection</a:t>
            </a:r>
            <a:endParaRPr b="1" i="0" sz="3600" u="none" cap="none" strike="noStrike">
              <a:solidFill>
                <a:schemeClr val="dk2"/>
              </a:solidFill>
              <a:latin typeface="Calibri"/>
              <a:ea typeface="Calibri"/>
              <a:cs typeface="Calibri"/>
              <a:sym typeface="Calibri"/>
            </a:endParaRPr>
          </a:p>
        </p:txBody>
      </p:sp>
      <p:sp>
        <p:nvSpPr>
          <p:cNvPr id="352" name="Google Shape;352;p62"/>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The first step is collecting data related to the classification task.</a:t>
            </a:r>
            <a:endParaRPr sz="2400"/>
          </a:p>
          <a:p>
            <a:pPr indent="0" lvl="0" marL="0" marR="0" rtl="0" algn="l">
              <a:spcBef>
                <a:spcPts val="64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a:p>
            <a:pPr indent="-438150" lvl="1" marL="1200150" marR="0" rtl="0" algn="l">
              <a:spcBef>
                <a:spcPts val="56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Definition of the attributes (or features) that describe a data item and the class label.</a:t>
            </a:r>
            <a:endParaRPr sz="2400"/>
          </a:p>
          <a:p>
            <a:pPr indent="-285750" lvl="1" marL="1200150" marR="0" rtl="0" algn="l">
              <a:spcBef>
                <a:spcPts val="560"/>
              </a:spcBef>
              <a:spcAft>
                <a:spcPts val="0"/>
              </a:spcAft>
              <a:buClr>
                <a:schemeClr val="dk1"/>
              </a:buClr>
              <a:buSzPts val="2800"/>
              <a:buFont typeface="Merriweather San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Domain knowledge is needed.</a:t>
            </a:r>
            <a:endParaRPr b="0" i="0" sz="24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What if assigning the class label </a:t>
            </a:r>
            <a:r>
              <a:rPr lang="en" sz="2400"/>
              <a:t>would be too</a:t>
            </a:r>
            <a:r>
              <a:rPr b="0" i="0" lang="en" sz="2400" u="none" cap="none" strike="noStrike">
                <a:solidFill>
                  <a:schemeClr val="dk1"/>
                </a:solidFill>
                <a:latin typeface="Calibri"/>
                <a:ea typeface="Calibri"/>
                <a:cs typeface="Calibri"/>
                <a:sym typeface="Calibri"/>
              </a:rPr>
              <a:t> time</a:t>
            </a:r>
            <a:r>
              <a:rPr lang="en" sz="2400"/>
              <a:t>-</a:t>
            </a:r>
            <a:r>
              <a:rPr b="0" i="0" lang="en" sz="2400" u="none" cap="none" strike="noStrike">
                <a:solidFill>
                  <a:schemeClr val="dk1"/>
                </a:solidFill>
                <a:latin typeface="Calibri"/>
                <a:ea typeface="Calibri"/>
                <a:cs typeface="Calibri"/>
                <a:sym typeface="Calibri"/>
              </a:rPr>
              <a:t>consuming</a:t>
            </a:r>
            <a:r>
              <a:rPr lang="en" sz="2400"/>
              <a:t> or even </a:t>
            </a:r>
            <a:r>
              <a:rPr b="0" i="0" lang="en" sz="2400" u="none" cap="none" strike="noStrike">
                <a:solidFill>
                  <a:schemeClr val="dk1"/>
                </a:solidFill>
                <a:latin typeface="Calibri"/>
                <a:ea typeface="Calibri"/>
                <a:cs typeface="Calibri"/>
                <a:sym typeface="Calibri"/>
              </a:rPr>
              <a:t>impossible?</a:t>
            </a:r>
            <a:endParaRPr sz="2400"/>
          </a:p>
          <a:p>
            <a:pPr indent="457200" lvl="0" marL="0" marR="0" rtl="0" algn="l">
              <a:spcBef>
                <a:spcPts val="640"/>
              </a:spcBef>
              <a:spcAft>
                <a:spcPts val="0"/>
              </a:spcAft>
              <a:buClr>
                <a:schemeClr val="dk1"/>
              </a:buClr>
              <a:buFont typeface="Calibri"/>
              <a:buNone/>
            </a:pPr>
            <a:r>
              <a:rPr lang="en" sz="2400"/>
              <a:t>→</a:t>
            </a:r>
            <a:r>
              <a:rPr b="0" i="0" lang="en" sz="2400" u="none" cap="none" strike="noStrike">
                <a:solidFill>
                  <a:schemeClr val="dk1"/>
                </a:solidFill>
                <a:latin typeface="Calibri"/>
                <a:ea typeface="Calibri"/>
                <a:cs typeface="Calibri"/>
                <a:sym typeface="Calibri"/>
              </a:rPr>
              <a:t> </a:t>
            </a:r>
            <a:r>
              <a:rPr lang="en" sz="2400"/>
              <a:t>Unsupervised methods (e.g., clustering); cf. next lecture!</a:t>
            </a:r>
            <a:endParaRPr b="0" i="0" sz="2400" u="none" cap="none" strike="noStrike">
              <a:solidFill>
                <a:schemeClr val="dk1"/>
              </a:solidFill>
              <a:latin typeface="Calibri"/>
              <a:ea typeface="Calibri"/>
              <a:cs typeface="Calibri"/>
              <a:sym typeface="Calibri"/>
            </a:endParaRPr>
          </a:p>
        </p:txBody>
      </p:sp>
      <p:sp>
        <p:nvSpPr>
          <p:cNvPr id="353" name="Google Shape;353;p6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7" name="Google Shape;1147;p116"/>
          <p:cNvPicPr preferRelativeResize="0"/>
          <p:nvPr/>
        </p:nvPicPr>
        <p:blipFill>
          <a:blip r:embed="rId3">
            <a:alphaModFix/>
          </a:blip>
          <a:stretch>
            <a:fillRect/>
          </a:stretch>
        </p:blipFill>
        <p:spPr>
          <a:xfrm>
            <a:off x="489288" y="198938"/>
            <a:ext cx="8105775" cy="2047875"/>
          </a:xfrm>
          <a:prstGeom prst="rect">
            <a:avLst/>
          </a:prstGeom>
          <a:noFill/>
          <a:ln>
            <a:noFill/>
          </a:ln>
        </p:spPr>
      </p:pic>
      <p:pic>
        <p:nvPicPr>
          <p:cNvPr id="1148" name="Google Shape;1148;p116"/>
          <p:cNvPicPr preferRelativeResize="0"/>
          <p:nvPr/>
        </p:nvPicPr>
        <p:blipFill>
          <a:blip r:embed="rId4">
            <a:alphaModFix/>
          </a:blip>
          <a:stretch>
            <a:fillRect/>
          </a:stretch>
        </p:blipFill>
        <p:spPr>
          <a:xfrm>
            <a:off x="1362075" y="2595850"/>
            <a:ext cx="6419850" cy="1771650"/>
          </a:xfrm>
          <a:prstGeom prst="rect">
            <a:avLst/>
          </a:prstGeom>
          <a:noFill/>
          <a:ln>
            <a:noFill/>
          </a:ln>
        </p:spPr>
      </p:pic>
      <p:sp>
        <p:nvSpPr>
          <p:cNvPr id="1149" name="Google Shape;1149;p116"/>
          <p:cNvSpPr txBox="1"/>
          <p:nvPr/>
        </p:nvSpPr>
        <p:spPr>
          <a:xfrm>
            <a:off x="6854750" y="3646850"/>
            <a:ext cx="42924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5"/>
              </a:rPr>
              <a:t>slides</a:t>
            </a:r>
            <a:endParaRPr b="1"/>
          </a:p>
        </p:txBody>
      </p:sp>
      <p:sp>
        <p:nvSpPr>
          <p:cNvPr id="1150" name="Google Shape;1150;p116"/>
          <p:cNvSpPr/>
          <p:nvPr/>
        </p:nvSpPr>
        <p:spPr>
          <a:xfrm>
            <a:off x="7012650" y="3184800"/>
            <a:ext cx="260700" cy="500700"/>
          </a:xfrm>
          <a:prstGeom prst="downArrow">
            <a:avLst>
              <a:gd fmla="val 50000" name="adj1"/>
              <a:gd fmla="val 50000" name="adj2"/>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1" name="Google Shape;1151;p116"/>
          <p:cNvCxnSpPr/>
          <p:nvPr/>
        </p:nvCxnSpPr>
        <p:spPr>
          <a:xfrm flipH="1" rot="10800000">
            <a:off x="268300" y="2610850"/>
            <a:ext cx="8711700" cy="7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17"/>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https://go.epfl.ch/ada2023-lec8-feedback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1157" name="Google Shape;1157;p11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1158" name="Google Shape;1158;p1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3" name="Shape 1163"/>
        <p:cNvGrpSpPr/>
        <p:nvPr/>
      </p:nvGrpSpPr>
      <p:grpSpPr>
        <a:xfrm>
          <a:off x="0" y="0"/>
          <a:ext cx="0" cy="0"/>
          <a:chOff x="0" y="0"/>
          <a:chExt cx="0" cy="0"/>
        </a:xfrm>
      </p:grpSpPr>
      <p:sp>
        <p:nvSpPr>
          <p:cNvPr id="1164" name="Google Shape;1164;p118"/>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Crowdsourcing</a:t>
            </a:r>
            <a:endParaRPr b="1" i="0" sz="3600" u="none" cap="none" strike="noStrike">
              <a:solidFill>
                <a:schemeClr val="dk2"/>
              </a:solidFill>
              <a:latin typeface="Calibri"/>
              <a:ea typeface="Calibri"/>
              <a:cs typeface="Calibri"/>
              <a:sym typeface="Calibri"/>
            </a:endParaRPr>
          </a:p>
        </p:txBody>
      </p:sp>
      <p:sp>
        <p:nvSpPr>
          <p:cNvPr id="1165" name="Google Shape;1165;p118"/>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Different types of workers</a:t>
            </a:r>
            <a:endParaRPr/>
          </a:p>
          <a:p>
            <a:pPr indent="-463550" lvl="1" marL="120015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Truthful</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Expert</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Normal</a:t>
            </a:r>
            <a:endParaRPr/>
          </a:p>
          <a:p>
            <a:pPr indent="-463550" lvl="1" marL="1200150" marR="0" rtl="0" algn="l">
              <a:spcBef>
                <a:spcPts val="560"/>
              </a:spcBef>
              <a:spcAft>
                <a:spcPts val="0"/>
              </a:spcAft>
              <a:buClr>
                <a:schemeClr val="dk1"/>
              </a:buClr>
              <a:buSzPts val="2800"/>
              <a:buFont typeface="Merriweather Sans"/>
              <a:buChar char="-"/>
            </a:pPr>
            <a:r>
              <a:rPr b="0" i="0" lang="en" sz="2800" u="none" cap="none" strike="noStrike">
                <a:solidFill>
                  <a:schemeClr val="dk1"/>
                </a:solidFill>
                <a:latin typeface="Calibri"/>
                <a:ea typeface="Calibri"/>
                <a:cs typeface="Calibri"/>
                <a:sym typeface="Calibri"/>
              </a:rPr>
              <a:t>Untruthful</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Uniform spammer</a:t>
            </a:r>
            <a:endParaRPr/>
          </a:p>
          <a:p>
            <a:pPr indent="-457200" lvl="2" marL="1600200" marR="0" rtl="0" algn="l">
              <a:spcBef>
                <a:spcPts val="48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Random spammer</a:t>
            </a:r>
            <a:endParaRPr b="0" i="0" sz="2400" u="none" cap="none" strike="noStrike">
              <a:solidFill>
                <a:schemeClr val="dk1"/>
              </a:solidFill>
              <a:latin typeface="Calibri"/>
              <a:ea typeface="Calibri"/>
              <a:cs typeface="Calibri"/>
              <a:sym typeface="Calibri"/>
            </a:endParaRPr>
          </a:p>
          <a:p>
            <a:pPr indent="-457200" lvl="2" marL="1600200" rtl="0" algn="l">
              <a:spcBef>
                <a:spcPts val="480"/>
              </a:spcBef>
              <a:spcAft>
                <a:spcPts val="0"/>
              </a:spcAft>
              <a:buClr>
                <a:schemeClr val="dk1"/>
              </a:buClr>
              <a:buSzPts val="2400"/>
              <a:buFont typeface="Merriweather Sans"/>
              <a:buChar char="-"/>
            </a:pPr>
            <a:r>
              <a:rPr lang="en"/>
              <a:t>Malicious spammer (a.k.a. a$s#*le)</a:t>
            </a:r>
            <a:endParaRPr/>
          </a:p>
        </p:txBody>
      </p:sp>
      <p:grpSp>
        <p:nvGrpSpPr>
          <p:cNvPr id="1166" name="Google Shape;1166;p118"/>
          <p:cNvGrpSpPr/>
          <p:nvPr/>
        </p:nvGrpSpPr>
        <p:grpSpPr>
          <a:xfrm>
            <a:off x="4355490" y="1452606"/>
            <a:ext cx="4681007" cy="2631312"/>
            <a:chOff x="3352801" y="1119819"/>
            <a:chExt cx="4989831" cy="3739880"/>
          </a:xfrm>
        </p:grpSpPr>
        <p:grpSp>
          <p:nvGrpSpPr>
            <p:cNvPr id="1167" name="Google Shape;1167;p118"/>
            <p:cNvGrpSpPr/>
            <p:nvPr/>
          </p:nvGrpSpPr>
          <p:grpSpPr>
            <a:xfrm>
              <a:off x="3352801" y="1119819"/>
              <a:ext cx="4955977" cy="3739880"/>
              <a:chOff x="3426023" y="1119819"/>
              <a:chExt cx="4955977" cy="3739880"/>
            </a:xfrm>
          </p:grpSpPr>
          <p:pic>
            <p:nvPicPr>
              <p:cNvPr id="1168" name="Google Shape;1168;p118"/>
              <p:cNvPicPr preferRelativeResize="0"/>
              <p:nvPr/>
            </p:nvPicPr>
            <p:blipFill rotWithShape="1">
              <a:blip r:embed="rId3">
                <a:alphaModFix/>
              </a:blip>
              <a:srcRect b="0" l="0" r="0" t="0"/>
              <a:stretch/>
            </p:blipFill>
            <p:spPr>
              <a:xfrm>
                <a:off x="3496459" y="1424806"/>
                <a:ext cx="4066277" cy="3318818"/>
              </a:xfrm>
              <a:prstGeom prst="rect">
                <a:avLst/>
              </a:prstGeom>
              <a:noFill/>
              <a:ln>
                <a:noFill/>
              </a:ln>
            </p:spPr>
          </p:pic>
          <p:grpSp>
            <p:nvGrpSpPr>
              <p:cNvPr id="1169" name="Google Shape;1169;p118"/>
              <p:cNvGrpSpPr/>
              <p:nvPr/>
            </p:nvGrpSpPr>
            <p:grpSpPr>
              <a:xfrm rot="-5689229">
                <a:off x="4793780" y="2185381"/>
                <a:ext cx="1705956" cy="1718846"/>
                <a:chOff x="4834714" y="2071442"/>
                <a:chExt cx="1705956" cy="1718846"/>
              </a:xfrm>
            </p:grpSpPr>
            <p:sp>
              <p:nvSpPr>
                <p:cNvPr id="1170" name="Google Shape;1170;p118"/>
                <p:cNvSpPr/>
                <p:nvPr/>
              </p:nvSpPr>
              <p:spPr>
                <a:xfrm rot="2778693">
                  <a:off x="5228317" y="2174519"/>
                  <a:ext cx="918750" cy="1481583"/>
                </a:xfrm>
                <a:prstGeom prst="ellipse">
                  <a:avLst/>
                </a:prstGeom>
                <a:gradFill>
                  <a:gsLst>
                    <a:gs pos="0">
                      <a:srgbClr val="CBF4AC"/>
                    </a:gs>
                    <a:gs pos="50000">
                      <a:srgbClr val="D5F5BE"/>
                    </a:gs>
                    <a:gs pos="100000">
                      <a:srgbClr val="EAFAD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1171" name="Google Shape;1171;p118"/>
                <p:cNvSpPr txBox="1"/>
                <p:nvPr/>
              </p:nvSpPr>
              <p:spPr>
                <a:xfrm rot="5689229">
                  <a:off x="4856287" y="2722079"/>
                  <a:ext cx="157480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Random Spammer</a:t>
                  </a:r>
                  <a:endParaRPr b="1" i="0" sz="1400" u="none" cap="none" strike="noStrike">
                    <a:solidFill>
                      <a:srgbClr val="000000"/>
                    </a:solidFill>
                    <a:latin typeface="Calibri"/>
                    <a:ea typeface="Calibri"/>
                    <a:cs typeface="Calibri"/>
                    <a:sym typeface="Calibri"/>
                  </a:endParaRPr>
                </a:p>
              </p:txBody>
            </p:sp>
          </p:grpSp>
          <p:grpSp>
            <p:nvGrpSpPr>
              <p:cNvPr id="1172" name="Google Shape;1172;p118"/>
              <p:cNvGrpSpPr/>
              <p:nvPr/>
            </p:nvGrpSpPr>
            <p:grpSpPr>
              <a:xfrm>
                <a:off x="3962400" y="1447800"/>
                <a:ext cx="2014096" cy="824246"/>
                <a:chOff x="6596505" y="1325222"/>
                <a:chExt cx="2014096" cy="824246"/>
              </a:xfrm>
            </p:grpSpPr>
            <p:sp>
              <p:nvSpPr>
                <p:cNvPr id="1173" name="Google Shape;1173;p118"/>
                <p:cNvSpPr/>
                <p:nvPr/>
              </p:nvSpPr>
              <p:spPr>
                <a:xfrm>
                  <a:off x="6596505" y="1325222"/>
                  <a:ext cx="1200369" cy="824246"/>
                </a:xfrm>
                <a:prstGeom prst="ellipse">
                  <a:avLst/>
                </a:prstGeom>
                <a:gradFill>
                  <a:gsLst>
                    <a:gs pos="0">
                      <a:srgbClr val="D59591"/>
                    </a:gs>
                    <a:gs pos="50000">
                      <a:srgbClr val="E3C0BC"/>
                    </a:gs>
                    <a:gs pos="100000">
                      <a:srgbClr val="F0E0DE"/>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1174" name="Google Shape;1174;p118"/>
                <p:cNvSpPr txBox="1"/>
                <p:nvPr/>
              </p:nvSpPr>
              <p:spPr>
                <a:xfrm>
                  <a:off x="6722259" y="1447800"/>
                  <a:ext cx="1888341"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Uniform </a:t>
                  </a:r>
                  <a:endParaRPr>
                    <a:latin typeface="Calibri"/>
                    <a:ea typeface="Calibri"/>
                    <a:cs typeface="Calibri"/>
                    <a:sym typeface="Calibri"/>
                  </a:endParaRPr>
                </a:p>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Spammer</a:t>
                  </a:r>
                  <a:endParaRPr b="1" i="0" sz="1400" u="none" cap="none" strike="noStrike">
                    <a:solidFill>
                      <a:srgbClr val="000000"/>
                    </a:solidFill>
                    <a:latin typeface="Calibri"/>
                    <a:ea typeface="Calibri"/>
                    <a:cs typeface="Calibri"/>
                    <a:sym typeface="Calibri"/>
                  </a:endParaRPr>
                </a:p>
              </p:txBody>
            </p:sp>
          </p:grpSp>
          <p:grpSp>
            <p:nvGrpSpPr>
              <p:cNvPr id="1175" name="Google Shape;1175;p118"/>
              <p:cNvGrpSpPr/>
              <p:nvPr/>
            </p:nvGrpSpPr>
            <p:grpSpPr>
              <a:xfrm rot="454148">
                <a:off x="3733938" y="2783467"/>
                <a:ext cx="2071390" cy="1837354"/>
                <a:chOff x="6028136" y="2707183"/>
                <a:chExt cx="2071390" cy="1837354"/>
              </a:xfrm>
            </p:grpSpPr>
            <p:sp>
              <p:nvSpPr>
                <p:cNvPr id="1176" name="Google Shape;1176;p118"/>
                <p:cNvSpPr/>
                <p:nvPr/>
              </p:nvSpPr>
              <p:spPr>
                <a:xfrm rot="2083833">
                  <a:off x="6354976" y="2883016"/>
                  <a:ext cx="1081860" cy="1485689"/>
                </a:xfrm>
                <a:prstGeom prst="ellipse">
                  <a:avLst/>
                </a:prstGeom>
                <a:gradFill>
                  <a:gsLst>
                    <a:gs pos="0">
                      <a:srgbClr val="9494FF"/>
                    </a:gs>
                    <a:gs pos="50000">
                      <a:srgbClr val="BCBCFF"/>
                    </a:gs>
                    <a:gs pos="100000">
                      <a:srgbClr val="DEDEF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1177" name="Google Shape;1177;p118"/>
                <p:cNvSpPr txBox="1"/>
                <p:nvPr/>
              </p:nvSpPr>
              <p:spPr>
                <a:xfrm rot="-454148">
                  <a:off x="6497127" y="3323289"/>
                  <a:ext cx="157480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lang="en">
                      <a:latin typeface="Calibri"/>
                      <a:ea typeface="Calibri"/>
                      <a:cs typeface="Calibri"/>
                      <a:sym typeface="Calibri"/>
                    </a:rPr>
                    <a:t>Malicious</a:t>
                  </a:r>
                  <a:endParaRPr b="1">
                    <a:latin typeface="Calibri"/>
                    <a:ea typeface="Calibri"/>
                    <a:cs typeface="Calibri"/>
                    <a:sym typeface="Calibri"/>
                  </a:endParaRPr>
                </a:p>
                <a:p>
                  <a:pPr indent="0" lvl="0" marL="0" marR="0" rtl="0" algn="ctr">
                    <a:lnSpc>
                      <a:spcPct val="100000"/>
                    </a:lnSpc>
                    <a:spcBef>
                      <a:spcPts val="0"/>
                    </a:spcBef>
                    <a:spcAft>
                      <a:spcPts val="0"/>
                    </a:spcAft>
                    <a:buClr>
                      <a:srgbClr val="000000"/>
                    </a:buClr>
                    <a:buFont typeface="Bilbo"/>
                    <a:buNone/>
                  </a:pPr>
                  <a:r>
                    <a:rPr b="1" lang="en">
                      <a:latin typeface="Calibri"/>
                      <a:ea typeface="Calibri"/>
                      <a:cs typeface="Calibri"/>
                      <a:sym typeface="Calibri"/>
                    </a:rPr>
                    <a:t>Spammer</a:t>
                  </a:r>
                  <a:endParaRPr b="1">
                    <a:latin typeface="Calibri"/>
                    <a:ea typeface="Calibri"/>
                    <a:cs typeface="Calibri"/>
                    <a:sym typeface="Calibri"/>
                  </a:endParaRPr>
                </a:p>
              </p:txBody>
            </p:sp>
          </p:grpSp>
          <p:grpSp>
            <p:nvGrpSpPr>
              <p:cNvPr id="1178" name="Google Shape;1178;p118"/>
              <p:cNvGrpSpPr/>
              <p:nvPr/>
            </p:nvGrpSpPr>
            <p:grpSpPr>
              <a:xfrm>
                <a:off x="6528830" y="1119819"/>
                <a:ext cx="1853170" cy="1177221"/>
                <a:chOff x="3785630" y="1119819"/>
                <a:chExt cx="1853170" cy="1177221"/>
              </a:xfrm>
            </p:grpSpPr>
            <p:sp>
              <p:nvSpPr>
                <p:cNvPr id="1179" name="Google Shape;1179;p118"/>
                <p:cNvSpPr/>
                <p:nvPr/>
              </p:nvSpPr>
              <p:spPr>
                <a:xfrm rot="2778693">
                  <a:off x="3997043" y="1253699"/>
                  <a:ext cx="759257" cy="909460"/>
                </a:xfrm>
                <a:prstGeom prst="ellipse">
                  <a:avLst/>
                </a:prstGeom>
                <a:gradFill>
                  <a:gsLst>
                    <a:gs pos="0">
                      <a:srgbClr val="C00000"/>
                    </a:gs>
                    <a:gs pos="50000">
                      <a:srgbClr val="E39689"/>
                    </a:gs>
                    <a:gs pos="100000">
                      <a:srgbClr val="F2F2F2"/>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1180" name="Google Shape;1180;p118"/>
                <p:cNvSpPr txBox="1"/>
                <p:nvPr/>
              </p:nvSpPr>
              <p:spPr>
                <a:xfrm>
                  <a:off x="4064000" y="1524000"/>
                  <a:ext cx="1574800"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Expert</a:t>
                  </a:r>
                  <a:endParaRPr b="1" i="0" sz="1400" u="none" cap="none" strike="noStrike">
                    <a:solidFill>
                      <a:srgbClr val="000000"/>
                    </a:solidFill>
                    <a:latin typeface="Calibri"/>
                    <a:ea typeface="Calibri"/>
                    <a:cs typeface="Calibri"/>
                    <a:sym typeface="Calibri"/>
                  </a:endParaRPr>
                </a:p>
              </p:txBody>
            </p:sp>
          </p:grpSp>
          <p:grpSp>
            <p:nvGrpSpPr>
              <p:cNvPr id="1181" name="Google Shape;1181;p118"/>
              <p:cNvGrpSpPr/>
              <p:nvPr/>
            </p:nvGrpSpPr>
            <p:grpSpPr>
              <a:xfrm rot="-5683858">
                <a:off x="5611727" y="1329400"/>
                <a:ext cx="1903622" cy="2098123"/>
                <a:chOff x="4076024" y="1392417"/>
                <a:chExt cx="1730566" cy="2098123"/>
              </a:xfrm>
            </p:grpSpPr>
            <p:sp>
              <p:nvSpPr>
                <p:cNvPr id="1182" name="Google Shape;1182;p118"/>
                <p:cNvSpPr/>
                <p:nvPr/>
              </p:nvSpPr>
              <p:spPr>
                <a:xfrm rot="2581664">
                  <a:off x="4491786" y="1487598"/>
                  <a:ext cx="899042" cy="1573007"/>
                </a:xfrm>
                <a:prstGeom prst="ellipse">
                  <a:avLst/>
                </a:prstGeom>
                <a:gradFill>
                  <a:gsLst>
                    <a:gs pos="0">
                      <a:srgbClr val="AF94D2"/>
                    </a:gs>
                    <a:gs pos="50000">
                      <a:srgbClr val="CCBEE1"/>
                    </a:gs>
                    <a:gs pos="100000">
                      <a:srgbClr val="E6E0E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1183" name="Google Shape;1183;p118"/>
                <p:cNvSpPr txBox="1"/>
                <p:nvPr/>
              </p:nvSpPr>
              <p:spPr>
                <a:xfrm rot="5683858">
                  <a:off x="4134942" y="2422636"/>
                  <a:ext cx="157480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Normal </a:t>
                  </a:r>
                  <a:endParaRPr>
                    <a:latin typeface="Calibri"/>
                    <a:ea typeface="Calibri"/>
                    <a:cs typeface="Calibri"/>
                    <a:sym typeface="Calibri"/>
                  </a:endParaRPr>
                </a:p>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Worker</a:t>
                  </a:r>
                  <a:endParaRPr b="1" i="0" sz="1400" u="none" cap="none" strike="noStrike">
                    <a:solidFill>
                      <a:srgbClr val="000000"/>
                    </a:solidFill>
                    <a:latin typeface="Calibri"/>
                    <a:ea typeface="Calibri"/>
                    <a:cs typeface="Calibri"/>
                    <a:sym typeface="Calibri"/>
                  </a:endParaRPr>
                </a:p>
              </p:txBody>
            </p:sp>
          </p:grpSp>
          <p:sp>
            <p:nvSpPr>
              <p:cNvPr id="1184" name="Google Shape;1184;p118"/>
              <p:cNvSpPr txBox="1"/>
              <p:nvPr/>
            </p:nvSpPr>
            <p:spPr>
              <a:xfrm>
                <a:off x="4472689" y="4551921"/>
                <a:ext cx="2900675" cy="30777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True negative rate</a:t>
                </a:r>
                <a:endParaRPr b="1" i="0" sz="1400" u="none" cap="none" strike="noStrike">
                  <a:solidFill>
                    <a:srgbClr val="000000"/>
                  </a:solidFill>
                  <a:latin typeface="Calibri"/>
                  <a:ea typeface="Calibri"/>
                  <a:cs typeface="Calibri"/>
                  <a:sym typeface="Calibri"/>
                </a:endParaRPr>
              </a:p>
            </p:txBody>
          </p:sp>
          <p:sp>
            <p:nvSpPr>
              <p:cNvPr id="1185" name="Google Shape;1185;p118"/>
              <p:cNvSpPr txBox="1"/>
              <p:nvPr/>
            </p:nvSpPr>
            <p:spPr>
              <a:xfrm rot="-5400000">
                <a:off x="2284510" y="2741710"/>
                <a:ext cx="2590802" cy="30777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True positive rate</a:t>
                </a:r>
                <a:endParaRPr b="1" i="0" sz="1400" u="none" cap="none" strike="noStrike">
                  <a:solidFill>
                    <a:srgbClr val="000000"/>
                  </a:solidFill>
                  <a:latin typeface="Calibri"/>
                  <a:ea typeface="Calibri"/>
                  <a:cs typeface="Calibri"/>
                  <a:sym typeface="Calibri"/>
                </a:endParaRPr>
              </a:p>
            </p:txBody>
          </p:sp>
        </p:grpSp>
        <p:grpSp>
          <p:nvGrpSpPr>
            <p:cNvPr id="1186" name="Google Shape;1186;p118"/>
            <p:cNvGrpSpPr/>
            <p:nvPr/>
          </p:nvGrpSpPr>
          <p:grpSpPr>
            <a:xfrm>
              <a:off x="6400800" y="3549272"/>
              <a:ext cx="1941832" cy="781273"/>
              <a:chOff x="3948561" y="3549272"/>
              <a:chExt cx="1941832" cy="781273"/>
            </a:xfrm>
          </p:grpSpPr>
          <p:sp>
            <p:nvSpPr>
              <p:cNvPr id="1187" name="Google Shape;1187;p118"/>
              <p:cNvSpPr/>
              <p:nvPr/>
            </p:nvSpPr>
            <p:spPr>
              <a:xfrm>
                <a:off x="3948561" y="3549272"/>
                <a:ext cx="1094579" cy="781273"/>
              </a:xfrm>
              <a:prstGeom prst="ellipse">
                <a:avLst/>
              </a:prstGeom>
              <a:gradFill>
                <a:gsLst>
                  <a:gs pos="0">
                    <a:srgbClr val="D59591"/>
                  </a:gs>
                  <a:gs pos="50000">
                    <a:srgbClr val="E3C0BC"/>
                  </a:gs>
                  <a:gs pos="100000">
                    <a:srgbClr val="F0E0DE"/>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1188" name="Google Shape;1188;p118"/>
              <p:cNvSpPr txBox="1"/>
              <p:nvPr/>
            </p:nvSpPr>
            <p:spPr>
              <a:xfrm>
                <a:off x="4038600" y="3657600"/>
                <a:ext cx="1851793"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Uniform </a:t>
                </a:r>
                <a:endParaRPr>
                  <a:latin typeface="Calibri"/>
                  <a:ea typeface="Calibri"/>
                  <a:cs typeface="Calibri"/>
                  <a:sym typeface="Calibri"/>
                </a:endParaRPr>
              </a:p>
              <a:p>
                <a:pPr indent="0" lvl="0" marL="0" marR="0" rtl="0" algn="ctr">
                  <a:lnSpc>
                    <a:spcPct val="100000"/>
                  </a:lnSpc>
                  <a:spcBef>
                    <a:spcPts val="0"/>
                  </a:spcBef>
                  <a:spcAft>
                    <a:spcPts val="0"/>
                  </a:spcAft>
                  <a:buClr>
                    <a:srgbClr val="000000"/>
                  </a:buClr>
                  <a:buFont typeface="Bilbo"/>
                  <a:buNone/>
                </a:pPr>
                <a:r>
                  <a:rPr b="1" i="0" lang="en" sz="1400" u="none" cap="none" strike="noStrike">
                    <a:solidFill>
                      <a:srgbClr val="000000"/>
                    </a:solidFill>
                    <a:latin typeface="Calibri"/>
                    <a:ea typeface="Calibri"/>
                    <a:cs typeface="Calibri"/>
                    <a:sym typeface="Calibri"/>
                  </a:rPr>
                  <a:t>Spammer</a:t>
                </a:r>
                <a:endParaRPr b="1" i="0" sz="1400" u="none" cap="none" strike="noStrike">
                  <a:solidFill>
                    <a:srgbClr val="000000"/>
                  </a:solidFill>
                  <a:latin typeface="Calibri"/>
                  <a:ea typeface="Calibri"/>
                  <a:cs typeface="Calibri"/>
                  <a:sym typeface="Calibri"/>
                </a:endParaRPr>
              </a:p>
            </p:txBody>
          </p:sp>
        </p:grpSp>
      </p:grpSp>
      <p:sp>
        <p:nvSpPr>
          <p:cNvPr id="1189" name="Google Shape;1189;p1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3" name="Shape 1193"/>
        <p:cNvGrpSpPr/>
        <p:nvPr/>
      </p:nvGrpSpPr>
      <p:grpSpPr>
        <a:xfrm>
          <a:off x="0" y="0"/>
          <a:ext cx="0" cy="0"/>
          <a:chOff x="0" y="0"/>
          <a:chExt cx="0" cy="0"/>
        </a:xfrm>
      </p:grpSpPr>
      <p:sp>
        <p:nvSpPr>
          <p:cNvPr id="1194" name="Google Shape;1194;p119"/>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lang="en" sz="2400"/>
              <a:t>Insert obvious examples for which you already know the labels (“honeypot”)</a:t>
            </a:r>
            <a:endParaRPr sz="2400"/>
          </a:p>
          <a:p>
            <a:pPr indent="-381000" lvl="1" marL="914400" marR="0" rtl="0" algn="l">
              <a:lnSpc>
                <a:spcPct val="115000"/>
              </a:lnSpc>
              <a:spcBef>
                <a:spcPts val="0"/>
              </a:spcBef>
              <a:spcAft>
                <a:spcPts val="0"/>
              </a:spcAft>
              <a:buSzPts val="2400"/>
              <a:buChar char="○"/>
            </a:pPr>
            <a:r>
              <a:rPr lang="en" sz="2400"/>
              <a:t>Tell workers they won’t be paid if they don’t get those right</a:t>
            </a:r>
            <a:endParaRPr sz="2400"/>
          </a:p>
          <a:p>
            <a:pPr indent="-381000" lvl="1" marL="914400" marR="0" rtl="0" algn="l">
              <a:lnSpc>
                <a:spcPct val="115000"/>
              </a:lnSpc>
              <a:spcBef>
                <a:spcPts val="0"/>
              </a:spcBef>
              <a:spcAft>
                <a:spcPts val="0"/>
              </a:spcAft>
              <a:buSzPts val="2400"/>
              <a:buChar char="○"/>
            </a:pPr>
            <a:r>
              <a:rPr lang="en" sz="2400"/>
              <a:t>Filter out workers who don’t get them right</a:t>
            </a:r>
            <a:endParaRPr sz="2400"/>
          </a:p>
          <a:p>
            <a:pPr indent="-381000" lvl="0" marL="457200" marR="0" rtl="0" algn="l">
              <a:lnSpc>
                <a:spcPct val="115000"/>
              </a:lnSpc>
              <a:spcBef>
                <a:spcPts val="0"/>
              </a:spcBef>
              <a:spcAft>
                <a:spcPts val="0"/>
              </a:spcAft>
              <a:buClr>
                <a:srgbClr val="000000"/>
              </a:buClr>
              <a:buSzPts val="2400"/>
              <a:buFont typeface="Arial"/>
              <a:buChar char="●"/>
            </a:pPr>
            <a:r>
              <a:rPr lang="en" sz="2400"/>
              <a:t>Aggregate multiple answers</a:t>
            </a:r>
            <a:endParaRPr sz="2400"/>
          </a:p>
          <a:p>
            <a:pPr indent="-381000" lvl="1" marL="914400" marR="0" rtl="0" algn="l">
              <a:lnSpc>
                <a:spcPct val="115000"/>
              </a:lnSpc>
              <a:spcBef>
                <a:spcPts val="0"/>
              </a:spcBef>
              <a:spcAft>
                <a:spcPts val="0"/>
              </a:spcAft>
              <a:buSzPts val="2400"/>
              <a:buChar char="○"/>
            </a:pPr>
            <a:r>
              <a:rPr lang="en" sz="2400"/>
              <a:t>p.t.o.</a:t>
            </a:r>
            <a:endParaRPr sz="2400"/>
          </a:p>
        </p:txBody>
      </p:sp>
      <p:sp>
        <p:nvSpPr>
          <p:cNvPr id="1195" name="Google Shape;1195;p1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Catching malicious spammers</a:t>
            </a:r>
            <a:endParaRPr/>
          </a:p>
        </p:txBody>
      </p:sp>
      <p:sp>
        <p:nvSpPr>
          <p:cNvPr id="1196" name="Google Shape;1196;p11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1" name="Shape 1201"/>
        <p:cNvGrpSpPr/>
        <p:nvPr/>
      </p:nvGrpSpPr>
      <p:grpSpPr>
        <a:xfrm>
          <a:off x="0" y="0"/>
          <a:ext cx="0" cy="0"/>
          <a:chOff x="0" y="0"/>
          <a:chExt cx="0" cy="0"/>
        </a:xfrm>
      </p:grpSpPr>
      <p:sp>
        <p:nvSpPr>
          <p:cNvPr id="1202" name="Google Shape;1202;p120"/>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Crowdsourcing</a:t>
            </a:r>
            <a:endParaRPr b="1" i="0" sz="3600" u="none" cap="none" strike="noStrike">
              <a:solidFill>
                <a:schemeClr val="dk2"/>
              </a:solidFill>
              <a:latin typeface="Calibri"/>
              <a:ea typeface="Calibri"/>
              <a:cs typeface="Calibri"/>
              <a:sym typeface="Calibri"/>
            </a:endParaRPr>
          </a:p>
        </p:txBody>
      </p:sp>
      <p:sp>
        <p:nvSpPr>
          <p:cNvPr id="1203" name="Google Shape;1203;p120"/>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3200" u="none" cap="none" strike="noStrike">
                <a:solidFill>
                  <a:schemeClr val="dk1"/>
                </a:solidFill>
                <a:latin typeface="Calibri"/>
                <a:ea typeface="Calibri"/>
                <a:cs typeface="Calibri"/>
                <a:sym typeface="Calibri"/>
              </a:rPr>
              <a:t>Answer aggregation problem</a:t>
            </a:r>
            <a:endParaRPr b="0" i="0" sz="3200" u="none" cap="none" strike="noStrike">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SzPts val="2400"/>
              <a:buFont typeface="Arial"/>
              <a:buChar char="●"/>
            </a:pPr>
            <a:r>
              <a:rPr lang="en" sz="2400"/>
              <a:t>Have each example labeled by several workers, aggregate:</a:t>
            </a:r>
            <a:endParaRPr sz="2400"/>
          </a:p>
          <a:p>
            <a:pPr indent="-381000" lvl="1" marL="914400" rtl="0" algn="l">
              <a:lnSpc>
                <a:spcPct val="115000"/>
              </a:lnSpc>
              <a:spcBef>
                <a:spcPts val="0"/>
              </a:spcBef>
              <a:spcAft>
                <a:spcPts val="0"/>
              </a:spcAft>
              <a:buSzPts val="2400"/>
              <a:buFont typeface="Arial"/>
              <a:buChar char="○"/>
            </a:pPr>
            <a:r>
              <a:rPr lang="en" sz="2400"/>
              <a:t>e.g., majority vote (works if only a minority is malicious)</a:t>
            </a:r>
            <a:endParaRPr sz="2400"/>
          </a:p>
          <a:p>
            <a:pPr indent="-381000" lvl="1" marL="914400" rtl="0" algn="l">
              <a:lnSpc>
                <a:spcPct val="115000"/>
              </a:lnSpc>
              <a:spcBef>
                <a:spcPts val="0"/>
              </a:spcBef>
              <a:spcAft>
                <a:spcPts val="0"/>
              </a:spcAft>
              <a:buSzPts val="2400"/>
              <a:buFont typeface="Arial"/>
              <a:buChar char="○"/>
            </a:pPr>
            <a:r>
              <a:rPr lang="en" sz="2400"/>
              <a:t>e.g., “peer prediction”, “</a:t>
            </a:r>
            <a:r>
              <a:rPr lang="en" sz="2400" u="sng">
                <a:solidFill>
                  <a:srgbClr val="0070C0"/>
                </a:solidFill>
                <a:hlinkClick r:id="rId3">
                  <a:extLst>
                    <a:ext uri="{A12FA001-AC4F-418D-AE19-62706E023703}">
                      <ahyp:hlinkClr val="tx"/>
                    </a:ext>
                  </a:extLst>
                </a:hlinkClick>
              </a:rPr>
              <a:t>prediction markets</a:t>
            </a:r>
            <a:r>
              <a:rPr lang="en" sz="2400"/>
              <a:t>” (game theory: workers are paid more if they agree with others)</a:t>
            </a:r>
            <a:endParaRPr/>
          </a:p>
        </p:txBody>
      </p:sp>
      <p:grpSp>
        <p:nvGrpSpPr>
          <p:cNvPr id="1204" name="Google Shape;1204;p120"/>
          <p:cNvGrpSpPr/>
          <p:nvPr/>
        </p:nvGrpSpPr>
        <p:grpSpPr>
          <a:xfrm>
            <a:off x="205408" y="3339666"/>
            <a:ext cx="1872208" cy="1620180"/>
            <a:chOff x="2051720" y="4293096"/>
            <a:chExt cx="1872208" cy="2160240"/>
          </a:xfrm>
        </p:grpSpPr>
        <p:pic>
          <p:nvPicPr>
            <p:cNvPr id="1205" name="Google Shape;1205;p120"/>
            <p:cNvPicPr preferRelativeResize="0"/>
            <p:nvPr/>
          </p:nvPicPr>
          <p:blipFill rotWithShape="1">
            <a:blip r:embed="rId4">
              <a:alphaModFix/>
            </a:blip>
            <a:srcRect b="0" l="0" r="0" t="0"/>
            <a:stretch/>
          </p:blipFill>
          <p:spPr>
            <a:xfrm>
              <a:off x="2051720" y="4293096"/>
              <a:ext cx="1872208" cy="1872208"/>
            </a:xfrm>
            <a:prstGeom prst="rect">
              <a:avLst/>
            </a:prstGeom>
            <a:noFill/>
            <a:ln>
              <a:noFill/>
            </a:ln>
          </p:spPr>
        </p:pic>
        <p:sp>
          <p:nvSpPr>
            <p:cNvPr id="1206" name="Google Shape;1206;p120"/>
            <p:cNvSpPr txBox="1"/>
            <p:nvPr/>
          </p:nvSpPr>
          <p:spPr>
            <a:xfrm>
              <a:off x="2303748" y="6176337"/>
              <a:ext cx="1368152"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Crowd (workers)</a:t>
              </a:r>
              <a:endParaRPr sz="1200">
                <a:solidFill>
                  <a:schemeClr val="dk2"/>
                </a:solidFill>
                <a:latin typeface="Calibri"/>
                <a:ea typeface="Calibri"/>
                <a:cs typeface="Calibri"/>
                <a:sym typeface="Calibri"/>
              </a:endParaRPr>
            </a:p>
          </p:txBody>
        </p:sp>
      </p:grpSp>
      <p:graphicFrame>
        <p:nvGraphicFramePr>
          <p:cNvPr id="1207" name="Google Shape;1207;p120"/>
          <p:cNvGraphicFramePr/>
          <p:nvPr/>
        </p:nvGraphicFramePr>
        <p:xfrm>
          <a:off x="2869704" y="3447678"/>
          <a:ext cx="3000000" cy="3000000"/>
        </p:xfrm>
        <a:graphic>
          <a:graphicData uri="http://schemas.openxmlformats.org/drawingml/2006/table">
            <a:tbl>
              <a:tblPr>
                <a:noFill/>
                <a:tableStyleId>{9537BB23-AFD0-4070-9591-269491C9891D}</a:tableStyleId>
              </a:tblPr>
              <a:tblGrid>
                <a:gridCol w="1161425"/>
                <a:gridCol w="1574875"/>
                <a:gridCol w="864100"/>
              </a:tblGrid>
              <a:tr h="232975">
                <a:tc>
                  <a:txBody>
                    <a:bodyPr/>
                    <a:lstStyle/>
                    <a:p>
                      <a:pPr indent="0" lvl="0" marL="0" marR="0" rtl="0" algn="ctr">
                        <a:lnSpc>
                          <a:spcPct val="100000"/>
                        </a:lnSpc>
                        <a:spcBef>
                          <a:spcPts val="0"/>
                        </a:spcBef>
                        <a:spcAft>
                          <a:spcPts val="0"/>
                        </a:spcAft>
                        <a:buClr>
                          <a:schemeClr val="dk1"/>
                        </a:buClr>
                        <a:buFont typeface="Calibri"/>
                        <a:buNone/>
                      </a:pPr>
                      <a:r>
                        <a:rPr b="1" lang="en" sz="1100" u="none" cap="none" strike="noStrike">
                          <a:latin typeface="Calibri"/>
                          <a:ea typeface="Calibri"/>
                          <a:cs typeface="Calibri"/>
                          <a:sym typeface="Calibri"/>
                        </a:rPr>
                        <a:t>Worker</a:t>
                      </a:r>
                      <a:endParaRPr sz="1100"/>
                    </a:p>
                  </a:txBody>
                  <a:tcPr marT="31675" marB="31675" marR="84425" marL="84425">
                    <a:lnL cap="flat" cmpd="sng" w="9525">
                      <a:solidFill>
                        <a:srgbClr val="808DA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solidFill>
                      <a:srgbClr val="808DA0"/>
                    </a:solidFill>
                  </a:tcPr>
                </a:tc>
                <a:tc>
                  <a:txBody>
                    <a:bodyPr/>
                    <a:lstStyle/>
                    <a:p>
                      <a:pPr indent="0" lvl="0" marL="0" marR="0" rtl="0" algn="ctr">
                        <a:spcBef>
                          <a:spcPts val="0"/>
                        </a:spcBef>
                        <a:spcAft>
                          <a:spcPts val="0"/>
                        </a:spcAft>
                        <a:buNone/>
                      </a:pPr>
                      <a:r>
                        <a:rPr b="1" lang="en" sz="1100" u="none" cap="none" strike="noStrike">
                          <a:latin typeface="Calibri"/>
                          <a:ea typeface="Calibri"/>
                          <a:cs typeface="Calibri"/>
                          <a:sym typeface="Calibri"/>
                        </a:rPr>
                        <a:t>Webpage</a:t>
                      </a:r>
                      <a:endParaRPr b="1" sz="1100" u="none" cap="none" strike="noStrike">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solidFill>
                      <a:srgbClr val="808DA0"/>
                    </a:solidFill>
                  </a:tcPr>
                </a:tc>
                <a:tc>
                  <a:txBody>
                    <a:bodyPr/>
                    <a:lstStyle/>
                    <a:p>
                      <a:pPr indent="0" lvl="0" marL="0" marR="0" rtl="0" algn="ctr">
                        <a:spcBef>
                          <a:spcPts val="0"/>
                        </a:spcBef>
                        <a:spcAft>
                          <a:spcPts val="0"/>
                        </a:spcAft>
                        <a:buNone/>
                      </a:pPr>
                      <a:r>
                        <a:rPr b="1" lang="en" sz="1100" u="none" cap="none" strike="noStrike">
                          <a:latin typeface="Calibri"/>
                          <a:ea typeface="Calibri"/>
                          <a:cs typeface="Calibri"/>
                          <a:sym typeface="Calibri"/>
                        </a:rPr>
                        <a:t>Credible</a:t>
                      </a:r>
                      <a:endParaRPr b="1" sz="1100" u="none" cap="none" strike="noStrike">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808DA0"/>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solidFill>
                      <a:srgbClr val="808DA0"/>
                    </a:solidFill>
                  </a:tcPr>
                </a:tc>
              </a:tr>
              <a:tr h="232975">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a:t>
                      </a:r>
                      <a:r>
                        <a:rPr b="0" baseline="-25000" lang="en" sz="1100" u="none" cap="none" strike="noStrike">
                          <a:solidFill>
                            <a:schemeClr val="dk1"/>
                          </a:solidFill>
                          <a:latin typeface="Calibri"/>
                          <a:ea typeface="Calibri"/>
                          <a:cs typeface="Calibri"/>
                          <a:sym typeface="Calibri"/>
                        </a:rPr>
                        <a:t>1</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808DA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www.diet.com</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1" lang="en" sz="1100" u="none" cap="none" strike="noStrike">
                          <a:solidFill>
                            <a:srgbClr val="008040"/>
                          </a:solidFill>
                          <a:latin typeface="Calibri"/>
                          <a:ea typeface="Calibri"/>
                          <a:cs typeface="Calibri"/>
                          <a:sym typeface="Calibri"/>
                        </a:rPr>
                        <a:t>C</a:t>
                      </a:r>
                      <a:endParaRPr b="1" sz="1100" u="none" cap="none" strike="noStrike">
                        <a:solidFill>
                          <a:srgbClr val="008040"/>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808DA0"/>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r>
              <a:tr h="232975">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a:t>
                      </a:r>
                      <a:r>
                        <a:rPr b="0" baseline="-25000" lang="en" sz="1100" u="none" cap="none" strike="noStrike">
                          <a:solidFill>
                            <a:schemeClr val="dk1"/>
                          </a:solidFill>
                          <a:latin typeface="Calibri"/>
                          <a:ea typeface="Calibri"/>
                          <a:cs typeface="Calibri"/>
                          <a:sym typeface="Calibri"/>
                        </a:rPr>
                        <a:t>2</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808DA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www.diet.com</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1" lang="en" sz="1100" u="none" cap="none" strike="noStrike">
                          <a:solidFill>
                            <a:srgbClr val="FF0000"/>
                          </a:solidFill>
                          <a:latin typeface="Calibri"/>
                          <a:ea typeface="Calibri"/>
                          <a:cs typeface="Calibri"/>
                          <a:sym typeface="Calibri"/>
                        </a:rPr>
                        <a:t>¬C</a:t>
                      </a:r>
                      <a:endParaRPr sz="1100"/>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808DA0"/>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r>
              <a:tr h="232975">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a:t>
                      </a:r>
                      <a:r>
                        <a:rPr b="0" baseline="-25000" lang="en" sz="1100" u="none" cap="none" strike="noStrike">
                          <a:solidFill>
                            <a:schemeClr val="dk1"/>
                          </a:solidFill>
                          <a:latin typeface="Calibri"/>
                          <a:ea typeface="Calibri"/>
                          <a:cs typeface="Calibri"/>
                          <a:sym typeface="Calibri"/>
                        </a:rPr>
                        <a:t>3</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808DA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www.diet.com</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1" lang="en" sz="1100" u="none" cap="none" strike="noStrike">
                          <a:solidFill>
                            <a:srgbClr val="008040"/>
                          </a:solidFill>
                          <a:latin typeface="Calibri"/>
                          <a:ea typeface="Calibri"/>
                          <a:cs typeface="Calibri"/>
                          <a:sym typeface="Calibri"/>
                        </a:rPr>
                        <a:t>C</a:t>
                      </a:r>
                      <a:endParaRPr b="1" sz="1100" u="none" cap="none" strike="noStrike">
                        <a:solidFill>
                          <a:srgbClr val="008040"/>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808DA0"/>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r>
              <a:tr h="232975">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808DA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a:t>
                      </a:r>
                      <a:endParaRPr b="0" sz="1100" u="none" cap="none" strike="noStrike">
                        <a:solidFill>
                          <a:schemeClr val="dk1"/>
                        </a:solidFill>
                        <a:latin typeface="Calibri"/>
                        <a:ea typeface="Calibri"/>
                        <a:cs typeface="Calibri"/>
                        <a:sym typeface="Calibri"/>
                      </a:endParaRPr>
                    </a:p>
                  </a:txBody>
                  <a:tcPr marT="31675" marB="31675" marR="84425" marL="84425">
                    <a:lnL cap="flat" cmpd="sng" w="9525">
                      <a:solidFill>
                        <a:srgbClr val="000000">
                          <a:alpha val="0"/>
                        </a:srgbClr>
                      </a:solidFill>
                      <a:prstDash val="solid"/>
                      <a:round/>
                      <a:headEnd len="sm" w="sm" type="none"/>
                      <a:tailEnd len="sm" w="sm" type="none"/>
                    </a:lnL>
                    <a:lnR cap="flat" cmpd="sng" w="9525">
                      <a:solidFill>
                        <a:srgbClr val="808DA0"/>
                      </a:solidFill>
                      <a:prstDash val="solid"/>
                      <a:round/>
                      <a:headEnd len="sm" w="sm" type="none"/>
                      <a:tailEnd len="sm" w="sm" type="none"/>
                    </a:lnR>
                    <a:lnT cap="flat" cmpd="sng" w="9525">
                      <a:solidFill>
                        <a:srgbClr val="808DA0"/>
                      </a:solidFill>
                      <a:prstDash val="solid"/>
                      <a:round/>
                      <a:headEnd len="sm" w="sm" type="none"/>
                      <a:tailEnd len="sm" w="sm" type="none"/>
                    </a:lnT>
                    <a:lnB cap="flat" cmpd="sng" w="9525">
                      <a:solidFill>
                        <a:srgbClr val="808DA0"/>
                      </a:solidFill>
                      <a:prstDash val="solid"/>
                      <a:round/>
                      <a:headEnd len="sm" w="sm" type="none"/>
                      <a:tailEnd len="sm" w="sm" type="none"/>
                    </a:lnB>
                  </a:tcPr>
                </a:tc>
              </a:tr>
            </a:tbl>
          </a:graphicData>
        </a:graphic>
      </p:graphicFrame>
      <p:sp>
        <p:nvSpPr>
          <p:cNvPr id="1208" name="Google Shape;1208;p120"/>
          <p:cNvSpPr/>
          <p:nvPr/>
        </p:nvSpPr>
        <p:spPr>
          <a:xfrm>
            <a:off x="5606008" y="3663702"/>
            <a:ext cx="864000" cy="7560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1209" name="Google Shape;1209;p120"/>
          <p:cNvCxnSpPr>
            <a:stCxn id="1205" idx="3"/>
          </p:cNvCxnSpPr>
          <p:nvPr/>
        </p:nvCxnSpPr>
        <p:spPr>
          <a:xfrm flipH="1" rot="10800000">
            <a:off x="2077616" y="4034544"/>
            <a:ext cx="792000" cy="72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10" name="Google Shape;1210;p120"/>
          <p:cNvSpPr/>
          <p:nvPr/>
        </p:nvSpPr>
        <p:spPr>
          <a:xfrm>
            <a:off x="6781954" y="3771671"/>
            <a:ext cx="1800300" cy="540000"/>
          </a:xfrm>
          <a:prstGeom prst="roundRect">
            <a:avLst>
              <a:gd fmla="val 16667" name="adj"/>
            </a:avLst>
          </a:prstGeom>
          <a:solidFill>
            <a:srgbClr val="66CC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Calibri"/>
              <a:buNone/>
            </a:pPr>
            <a:r>
              <a:rPr b="1" i="0" lang="en" sz="1600" u="none" cap="none" strike="noStrike">
                <a:solidFill>
                  <a:schemeClr val="dk1"/>
                </a:solidFill>
                <a:latin typeface="Calibri"/>
                <a:ea typeface="Calibri"/>
                <a:cs typeface="Calibri"/>
                <a:sym typeface="Calibri"/>
              </a:rPr>
              <a:t>Aggregation</a:t>
            </a:r>
            <a:endParaRPr/>
          </a:p>
        </p:txBody>
      </p:sp>
      <p:cxnSp>
        <p:nvCxnSpPr>
          <p:cNvPr id="1211" name="Google Shape;1211;p120"/>
          <p:cNvCxnSpPr>
            <a:stCxn id="1208" idx="3"/>
          </p:cNvCxnSpPr>
          <p:nvPr/>
        </p:nvCxnSpPr>
        <p:spPr>
          <a:xfrm>
            <a:off x="6470008" y="4041702"/>
            <a:ext cx="341100" cy="0"/>
          </a:xfrm>
          <a:prstGeom prst="straightConnector1">
            <a:avLst/>
          </a:prstGeom>
          <a:solidFill>
            <a:schemeClr val="accent1"/>
          </a:solidFill>
          <a:ln cap="flat" cmpd="sng" w="9525">
            <a:solidFill>
              <a:schemeClr val="dk1"/>
            </a:solidFill>
            <a:prstDash val="solid"/>
            <a:round/>
            <a:headEnd len="sm" w="sm" type="none"/>
            <a:tailEnd len="med" w="med" type="stealth"/>
          </a:ln>
        </p:spPr>
      </p:cxnSp>
      <p:graphicFrame>
        <p:nvGraphicFramePr>
          <p:cNvPr id="1212" name="Google Shape;1212;p120"/>
          <p:cNvGraphicFramePr/>
          <p:nvPr/>
        </p:nvGraphicFramePr>
        <p:xfrm>
          <a:off x="6432418" y="4689673"/>
          <a:ext cx="3000000" cy="3000000"/>
        </p:xfrm>
        <a:graphic>
          <a:graphicData uri="http://schemas.openxmlformats.org/drawingml/2006/table">
            <a:tbl>
              <a:tblPr>
                <a:noFill/>
                <a:tableStyleId>{9537BB23-AFD0-4070-9591-269491C9891D}</a:tableStyleId>
              </a:tblPr>
              <a:tblGrid>
                <a:gridCol w="1574875"/>
                <a:gridCol w="864100"/>
              </a:tblGrid>
              <a:tr h="232975">
                <a:tc>
                  <a:txBody>
                    <a:bodyPr/>
                    <a:lstStyle/>
                    <a:p>
                      <a:pPr indent="0" lvl="0" marL="0" marR="0" rtl="0" algn="ctr">
                        <a:spcBef>
                          <a:spcPts val="0"/>
                        </a:spcBef>
                        <a:spcAft>
                          <a:spcPts val="0"/>
                        </a:spcAft>
                        <a:buNone/>
                      </a:pPr>
                      <a:r>
                        <a:rPr b="0" lang="en" sz="1100" u="none" cap="none" strike="noStrike">
                          <a:solidFill>
                            <a:schemeClr val="dk1"/>
                          </a:solidFill>
                          <a:latin typeface="Calibri"/>
                          <a:ea typeface="Calibri"/>
                          <a:cs typeface="Calibri"/>
                          <a:sym typeface="Calibri"/>
                        </a:rPr>
                        <a:t>www.diet.com</a:t>
                      </a:r>
                      <a:endParaRPr b="0" sz="1100" u="none" cap="none" strike="noStrike">
                        <a:solidFill>
                          <a:schemeClr val="dk1"/>
                        </a:solidFill>
                        <a:latin typeface="Calibri"/>
                        <a:ea typeface="Calibri"/>
                        <a:cs typeface="Calibri"/>
                        <a:sym typeface="Calibri"/>
                      </a:endParaRPr>
                    </a:p>
                  </a:txBody>
                  <a:tcPr marT="31675" marB="31675" marR="84425" marL="84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 sz="1100" u="none" cap="none" strike="noStrike">
                          <a:solidFill>
                            <a:srgbClr val="008040"/>
                          </a:solidFill>
                          <a:latin typeface="Calibri"/>
                          <a:ea typeface="Calibri"/>
                          <a:cs typeface="Calibri"/>
                          <a:sym typeface="Calibri"/>
                        </a:rPr>
                        <a:t>C</a:t>
                      </a:r>
                      <a:endParaRPr b="1" sz="1100" u="none" cap="none" strike="noStrike">
                        <a:solidFill>
                          <a:srgbClr val="008040"/>
                        </a:solidFill>
                        <a:latin typeface="Calibri"/>
                        <a:ea typeface="Calibri"/>
                        <a:cs typeface="Calibri"/>
                        <a:sym typeface="Calibri"/>
                      </a:endParaRPr>
                    </a:p>
                  </a:txBody>
                  <a:tcPr marT="31675" marB="31675" marR="84425" marL="84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cxnSp>
        <p:nvCxnSpPr>
          <p:cNvPr id="1213" name="Google Shape;1213;p120"/>
          <p:cNvCxnSpPr>
            <a:stCxn id="1210" idx="2"/>
          </p:cNvCxnSpPr>
          <p:nvPr/>
        </p:nvCxnSpPr>
        <p:spPr>
          <a:xfrm flipH="1">
            <a:off x="7677604" y="4311671"/>
            <a:ext cx="4500" cy="378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14" name="Google Shape;1214;p1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8" name="Shape 1218"/>
        <p:cNvGrpSpPr/>
        <p:nvPr/>
      </p:nvGrpSpPr>
      <p:grpSpPr>
        <a:xfrm>
          <a:off x="0" y="0"/>
          <a:ext cx="0" cy="0"/>
          <a:chOff x="0" y="0"/>
          <a:chExt cx="0" cy="0"/>
        </a:xfrm>
      </p:grpSpPr>
      <p:sp>
        <p:nvSpPr>
          <p:cNvPr id="1219" name="Google Shape;1219;p12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endParaRPr/>
          </a:p>
        </p:txBody>
      </p:sp>
      <p:sp>
        <p:nvSpPr>
          <p:cNvPr id="1220" name="Google Shape;1220;p12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221" name="Google Shape;1221;p121"/>
          <p:cNvSpPr txBox="1"/>
          <p:nvPr>
            <p:ph idx="1" type="body"/>
          </p:nvPr>
        </p:nvSpPr>
        <p:spPr>
          <a:xfrm>
            <a:off x="152400" y="2102500"/>
            <a:ext cx="8392200" cy="26649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Model selection:</a:t>
            </a:r>
            <a:endParaRPr sz="2400"/>
          </a:p>
          <a:p>
            <a:pPr indent="-381000" lvl="1" marL="914400" rtl="0" algn="l">
              <a:lnSpc>
                <a:spcPct val="100000"/>
              </a:lnSpc>
              <a:spcBef>
                <a:spcPts val="0"/>
              </a:spcBef>
              <a:spcAft>
                <a:spcPts val="0"/>
              </a:spcAft>
              <a:buSzPts val="2400"/>
              <a:buChar char="○"/>
            </a:pPr>
            <a:r>
              <a:rPr lang="en" sz="2400"/>
              <a:t>Use training data in cross-validation</a:t>
            </a:r>
            <a:endParaRPr sz="2400"/>
          </a:p>
          <a:p>
            <a:pPr indent="-381000" lvl="1" marL="914400" rtl="0" algn="l">
              <a:lnSpc>
                <a:spcPct val="100000"/>
              </a:lnSpc>
              <a:spcBef>
                <a:spcPts val="0"/>
              </a:spcBef>
              <a:spcAft>
                <a:spcPts val="0"/>
              </a:spcAft>
              <a:buSzPts val="2400"/>
              <a:buChar char="○"/>
            </a:pPr>
            <a:r>
              <a:rPr lang="en" sz="2400"/>
              <a:t>Need evaluation metric</a:t>
            </a:r>
            <a:endParaRPr sz="2400"/>
          </a:p>
          <a:p>
            <a:pPr indent="-381000" lvl="2" marL="1371600" rtl="0" algn="l">
              <a:lnSpc>
                <a:spcPct val="100000"/>
              </a:lnSpc>
              <a:spcBef>
                <a:spcPts val="0"/>
              </a:spcBef>
              <a:spcAft>
                <a:spcPts val="0"/>
              </a:spcAft>
              <a:buSzPts val="2400"/>
              <a:buChar char="■"/>
            </a:pPr>
            <a:r>
              <a:rPr lang="en"/>
              <a:t>Typically based on confusion matrix</a:t>
            </a:r>
            <a:endParaRPr/>
          </a:p>
          <a:p>
            <a:pPr indent="-381000" lvl="2" marL="1371600" rtl="0" algn="l">
              <a:lnSpc>
                <a:spcPct val="100000"/>
              </a:lnSpc>
              <a:spcBef>
                <a:spcPts val="0"/>
              </a:spcBef>
              <a:spcAft>
                <a:spcPts val="0"/>
              </a:spcAft>
              <a:buSzPts val="2400"/>
              <a:buChar char="■"/>
            </a:pPr>
            <a:r>
              <a:rPr lang="en"/>
              <a:t>e.g., accuracy, precision, recall</a:t>
            </a:r>
            <a:endParaRPr/>
          </a:p>
        </p:txBody>
      </p:sp>
      <p:sp>
        <p:nvSpPr>
          <p:cNvPr id="1222" name="Google Shape;1222;p121"/>
          <p:cNvSpPr/>
          <p:nvPr/>
        </p:nvSpPr>
        <p:spPr>
          <a:xfrm>
            <a:off x="161510" y="1342932"/>
            <a:ext cx="288000" cy="216000"/>
          </a:xfrm>
          <a:prstGeom prst="flowChartOr">
            <a:avLst/>
          </a:prstGeom>
          <a:solidFill>
            <a:srgbClr val="7F7F7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1223" name="Google Shape;1223;p121"/>
          <p:cNvSpPr/>
          <p:nvPr/>
        </p:nvSpPr>
        <p:spPr>
          <a:xfrm>
            <a:off x="917594" y="1126908"/>
            <a:ext cx="2208245" cy="648072"/>
          </a:xfrm>
          <a:prstGeom prst="flowChartProcess">
            <a:avLst/>
          </a:prstGeom>
          <a:solidFill>
            <a:srgbClr val="FFCC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Data collection</a:t>
            </a:r>
            <a:endParaRPr>
              <a:latin typeface="Calibri"/>
              <a:ea typeface="Calibri"/>
              <a:cs typeface="Calibri"/>
              <a:sym typeface="Calibri"/>
            </a:endParaRPr>
          </a:p>
        </p:txBody>
      </p:sp>
      <p:cxnSp>
        <p:nvCxnSpPr>
          <p:cNvPr id="1224" name="Google Shape;1224;p121"/>
          <p:cNvCxnSpPr>
            <a:stCxn id="1222" idx="6"/>
            <a:endCxn id="1223" idx="1"/>
          </p:cNvCxnSpPr>
          <p:nvPr/>
        </p:nvCxnSpPr>
        <p:spPr>
          <a:xfrm>
            <a:off x="449510" y="1450932"/>
            <a:ext cx="468000" cy="0"/>
          </a:xfrm>
          <a:prstGeom prst="straightConnector1">
            <a:avLst/>
          </a:prstGeom>
          <a:solidFill>
            <a:schemeClr val="accent1"/>
          </a:solidFill>
          <a:ln cap="flat" cmpd="sng" w="9525">
            <a:solidFill>
              <a:srgbClr val="000000"/>
            </a:solidFill>
            <a:prstDash val="solid"/>
            <a:round/>
            <a:headEnd len="sm" w="sm" type="none"/>
            <a:tailEnd len="med" w="med" type="stealth"/>
          </a:ln>
        </p:spPr>
      </p:cxnSp>
      <p:sp>
        <p:nvSpPr>
          <p:cNvPr id="1225" name="Google Shape;1225;p121"/>
          <p:cNvSpPr/>
          <p:nvPr/>
        </p:nvSpPr>
        <p:spPr>
          <a:xfrm>
            <a:off x="6090169" y="1126908"/>
            <a:ext cx="2208245" cy="648072"/>
          </a:xfrm>
          <a:prstGeom prst="flowChartProcess">
            <a:avLst/>
          </a:prstGeom>
          <a:solidFill>
            <a:srgbClr val="66CC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assessment</a:t>
            </a:r>
            <a:endParaRPr>
              <a:latin typeface="Calibri"/>
              <a:ea typeface="Calibri"/>
              <a:cs typeface="Calibri"/>
              <a:sym typeface="Calibri"/>
            </a:endParaRPr>
          </a:p>
        </p:txBody>
      </p:sp>
      <p:sp>
        <p:nvSpPr>
          <p:cNvPr id="1226" name="Google Shape;1226;p121"/>
          <p:cNvSpPr/>
          <p:nvPr/>
        </p:nvSpPr>
        <p:spPr>
          <a:xfrm>
            <a:off x="8694458" y="1342932"/>
            <a:ext cx="288000" cy="216000"/>
          </a:xfrm>
          <a:prstGeom prst="flowChartSummingJunction">
            <a:avLst/>
          </a:prstGeom>
          <a:solidFill>
            <a:srgbClr val="7F7F7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1227" name="Google Shape;1227;p121"/>
          <p:cNvCxnSpPr>
            <a:stCxn id="1225" idx="3"/>
            <a:endCxn id="1226" idx="2"/>
          </p:cNvCxnSpPr>
          <p:nvPr/>
        </p:nvCxnSpPr>
        <p:spPr>
          <a:xfrm>
            <a:off x="8298414" y="1450944"/>
            <a:ext cx="396000" cy="0"/>
          </a:xfrm>
          <a:prstGeom prst="straightConnector1">
            <a:avLst/>
          </a:prstGeom>
          <a:solidFill>
            <a:schemeClr val="accent1"/>
          </a:solidFill>
          <a:ln cap="flat" cmpd="sng" w="9525">
            <a:solidFill>
              <a:srgbClr val="000000"/>
            </a:solidFill>
            <a:prstDash val="solid"/>
            <a:round/>
            <a:headEnd len="sm" w="sm" type="none"/>
            <a:tailEnd len="med" w="med" type="stealth"/>
          </a:ln>
        </p:spPr>
      </p:cxnSp>
      <p:sp>
        <p:nvSpPr>
          <p:cNvPr id="1228" name="Google Shape;1228;p121"/>
          <p:cNvSpPr/>
          <p:nvPr/>
        </p:nvSpPr>
        <p:spPr>
          <a:xfrm>
            <a:off x="3485880" y="1126908"/>
            <a:ext cx="2208245" cy="648072"/>
          </a:xfrm>
          <a:prstGeom prst="flowChartProcess">
            <a:avLst/>
          </a:prstGeom>
          <a:solidFill>
            <a:srgbClr val="FFFF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800" u="none" cap="none" strike="noStrike">
                <a:solidFill>
                  <a:schemeClr val="dk2"/>
                </a:solidFill>
                <a:latin typeface="Calibri"/>
                <a:ea typeface="Calibri"/>
                <a:cs typeface="Calibri"/>
                <a:sym typeface="Calibri"/>
              </a:rPr>
              <a:t>Model selection</a:t>
            </a:r>
            <a:endParaRPr>
              <a:latin typeface="Calibri"/>
              <a:ea typeface="Calibri"/>
              <a:cs typeface="Calibri"/>
              <a:sym typeface="Calibri"/>
            </a:endParaRPr>
          </a:p>
        </p:txBody>
      </p:sp>
      <p:cxnSp>
        <p:nvCxnSpPr>
          <p:cNvPr id="1229" name="Google Shape;1229;p121"/>
          <p:cNvCxnSpPr>
            <a:stCxn id="1223" idx="3"/>
            <a:endCxn id="1228" idx="1"/>
          </p:cNvCxnSpPr>
          <p:nvPr/>
        </p:nvCxnSpPr>
        <p:spPr>
          <a:xfrm>
            <a:off x="3125839" y="1450944"/>
            <a:ext cx="360000" cy="0"/>
          </a:xfrm>
          <a:prstGeom prst="straightConnector1">
            <a:avLst/>
          </a:prstGeom>
          <a:solidFill>
            <a:schemeClr val="accent1"/>
          </a:solidFill>
          <a:ln cap="flat" cmpd="sng" w="9525">
            <a:solidFill>
              <a:srgbClr val="000000"/>
            </a:solidFill>
            <a:prstDash val="solid"/>
            <a:round/>
            <a:headEnd len="sm" w="sm" type="none"/>
            <a:tailEnd len="med" w="med" type="stealth"/>
          </a:ln>
        </p:spPr>
      </p:cxnSp>
      <p:cxnSp>
        <p:nvCxnSpPr>
          <p:cNvPr id="1230" name="Google Shape;1230;p121"/>
          <p:cNvCxnSpPr>
            <a:stCxn id="1228" idx="3"/>
            <a:endCxn id="1225" idx="1"/>
          </p:cNvCxnSpPr>
          <p:nvPr/>
        </p:nvCxnSpPr>
        <p:spPr>
          <a:xfrm>
            <a:off x="5694125" y="1450944"/>
            <a:ext cx="396000" cy="0"/>
          </a:xfrm>
          <a:prstGeom prst="straightConnector1">
            <a:avLst/>
          </a:prstGeom>
          <a:solidFill>
            <a:schemeClr val="accent1"/>
          </a:solidFill>
          <a:ln cap="flat" cmpd="sng" w="9525">
            <a:solidFill>
              <a:srgbClr val="000000"/>
            </a:solidFill>
            <a:prstDash val="solid"/>
            <a:round/>
            <a:headEnd len="sm" w="sm" type="none"/>
            <a:tailEnd len="med" w="med" type="stealth"/>
          </a:ln>
        </p:spPr>
      </p:cxnSp>
      <p:pic>
        <p:nvPicPr>
          <p:cNvPr id="1231" name="Google Shape;1231;p121"/>
          <p:cNvPicPr preferRelativeResize="0"/>
          <p:nvPr/>
        </p:nvPicPr>
        <p:blipFill>
          <a:blip r:embed="rId3">
            <a:alphaModFix/>
          </a:blip>
          <a:stretch>
            <a:fillRect/>
          </a:stretch>
        </p:blipFill>
        <p:spPr>
          <a:xfrm>
            <a:off x="5640500" y="1919625"/>
            <a:ext cx="3525375" cy="1175125"/>
          </a:xfrm>
          <a:prstGeom prst="rect">
            <a:avLst/>
          </a:prstGeom>
          <a:noFill/>
          <a:ln>
            <a:noFill/>
          </a:ln>
        </p:spPr>
      </p:pic>
      <p:graphicFrame>
        <p:nvGraphicFramePr>
          <p:cNvPr id="1232" name="Google Shape;1232;p121"/>
          <p:cNvGraphicFramePr/>
          <p:nvPr/>
        </p:nvGraphicFramePr>
        <p:xfrm>
          <a:off x="5719787" y="3315975"/>
          <a:ext cx="3000000" cy="3000000"/>
        </p:xfrm>
        <a:graphic>
          <a:graphicData uri="http://schemas.openxmlformats.org/drawingml/2006/table">
            <a:tbl>
              <a:tblPr bandRow="1" firstRow="1">
                <a:noFill/>
                <a:tableStyleId>{253B2075-8A91-43ED-9D94-2ABCFA9F1B92}</a:tableStyleId>
              </a:tblPr>
              <a:tblGrid>
                <a:gridCol w="1130500"/>
                <a:gridCol w="515025"/>
                <a:gridCol w="793150"/>
                <a:gridCol w="793150"/>
              </a:tblGrid>
              <a:tr h="233300">
                <a:tc>
                  <a:txBody>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txBody>
                  <a:tcPr marT="34300" marB="34300" marR="91450" marL="91450"/>
                </a:tc>
                <a:tc>
                  <a:txBody>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a:txBody>
                  <a:tcPr marT="34300" marB="34300" marR="91450" marL="91450" anchor="ctr">
                    <a:lnR cap="flat" cmpd="sng" w="12700">
                      <a:solidFill>
                        <a:srgbClr val="000000"/>
                      </a:solidFill>
                      <a:prstDash val="solid"/>
                      <a:round/>
                      <a:headEnd len="sm" w="sm" type="none"/>
                      <a:tailEnd len="sm" w="sm" type="none"/>
                    </a:lnR>
                  </a:tcPr>
                </a:tc>
                <a:tc gridSpan="2">
                  <a:txBody>
                    <a:bodyPr/>
                    <a:lstStyle/>
                    <a:p>
                      <a:pPr indent="0" lvl="0" marL="0" marR="0" rtl="0" algn="ctr">
                        <a:spcBef>
                          <a:spcPts val="0"/>
                        </a:spcBef>
                        <a:spcAft>
                          <a:spcPts val="0"/>
                        </a:spcAft>
                        <a:buNone/>
                      </a:pPr>
                      <a:r>
                        <a:rPr b="1" lang="en" sz="1800">
                          <a:solidFill>
                            <a:srgbClr val="000000"/>
                          </a:solidFill>
                          <a:latin typeface="Calibri"/>
                          <a:ea typeface="Calibri"/>
                          <a:cs typeface="Calibri"/>
                          <a:sym typeface="Calibri"/>
                        </a:rPr>
                        <a:t>Class</a:t>
                      </a:r>
                      <a:endParaRPr b="1" sz="1800">
                        <a:solidFill>
                          <a:srgbClr val="000000"/>
                        </a:solidFill>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hMerge="1"/>
              </a:tr>
              <a:tr h="190775">
                <a:tc>
                  <a:txBody>
                    <a:bodyPr/>
                    <a:lstStyle/>
                    <a:p>
                      <a:pPr indent="0" lvl="0" marL="0" marR="0" rtl="0" algn="ctr">
                        <a:spcBef>
                          <a:spcPts val="0"/>
                        </a:spcBef>
                        <a:spcAft>
                          <a:spcPts val="0"/>
                        </a:spcAft>
                        <a:buNone/>
                      </a:pPr>
                      <a:r>
                        <a:t/>
                      </a:r>
                      <a:endParaRPr b="1" sz="1400">
                        <a:solidFill>
                          <a:srgbClr val="000000"/>
                        </a:solidFill>
                        <a:latin typeface="Calibri"/>
                        <a:ea typeface="Calibri"/>
                        <a:cs typeface="Calibri"/>
                        <a:sym typeface="Calibri"/>
                      </a:endParaRPr>
                    </a:p>
                  </a:txBody>
                  <a:tcPr marT="34300" marB="34300" marR="91450" marL="91450" anchor="ct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A</a:t>
                      </a:r>
                      <a:endParaRPr sz="1400">
                        <a:solidFill>
                          <a:srgbClr val="000000"/>
                        </a:solidFill>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B</a:t>
                      </a:r>
                      <a:endParaRPr sz="1400">
                        <a:solidFill>
                          <a:srgbClr val="000000"/>
                        </a:solidFill>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188200">
                <a:tc rowSpan="2">
                  <a:txBody>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Classified</a:t>
                      </a:r>
                      <a:endParaRPr b="1" sz="1400">
                        <a:solidFill>
                          <a:srgbClr val="000000"/>
                        </a:solidFill>
                        <a:latin typeface="Calibri"/>
                        <a:ea typeface="Calibri"/>
                        <a:cs typeface="Calibri"/>
                        <a:sym typeface="Calibri"/>
                      </a:endParaRPr>
                    </a:p>
                  </a:txBody>
                  <a:tcPr marT="34300" marB="34300" marR="91450" marL="9145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A</a:t>
                      </a:r>
                      <a:endParaRPr sz="1400">
                        <a:solidFill>
                          <a:srgbClr val="000000"/>
                        </a:solidFill>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TP</a:t>
                      </a:r>
                      <a:endParaRPr sz="1400">
                        <a:solidFill>
                          <a:srgbClr val="000000"/>
                        </a:solidFill>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FP</a:t>
                      </a:r>
                      <a:endParaRPr sz="1400">
                        <a:solidFill>
                          <a:srgbClr val="000000"/>
                        </a:solidFill>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188200">
                <a:tc vMerge="1"/>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B</a:t>
                      </a:r>
                      <a:endParaRPr sz="1400">
                        <a:solidFill>
                          <a:srgbClr val="000000"/>
                        </a:solidFill>
                        <a:latin typeface="Calibri"/>
                        <a:ea typeface="Calibri"/>
                        <a:cs typeface="Calibri"/>
                        <a:sym typeface="Calibri"/>
                      </a:endParaRPr>
                    </a:p>
                  </a:txBody>
                  <a:tcPr marT="34300" marB="34300" marR="91450" marL="91450">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FN</a:t>
                      </a:r>
                      <a:endParaRPr sz="1400">
                        <a:solidFill>
                          <a:srgbClr val="000000"/>
                        </a:solidFill>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TN</a:t>
                      </a:r>
                      <a:endParaRPr sz="1400">
                        <a:solidFill>
                          <a:srgbClr val="000000"/>
                        </a:solidFill>
                        <a:latin typeface="Calibri"/>
                        <a:ea typeface="Calibri"/>
                        <a:cs typeface="Calibri"/>
                        <a:sym typeface="Calibri"/>
                      </a:endParaRPr>
                    </a:p>
                  </a:txBody>
                  <a:tcPr marT="34300" marB="343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7" name="Shape 1237"/>
        <p:cNvGrpSpPr/>
        <p:nvPr/>
      </p:nvGrpSpPr>
      <p:grpSpPr>
        <a:xfrm>
          <a:off x="0" y="0"/>
          <a:ext cx="0" cy="0"/>
          <a:chOff x="0" y="0"/>
          <a:chExt cx="0" cy="0"/>
        </a:xfrm>
      </p:grpSpPr>
      <p:sp>
        <p:nvSpPr>
          <p:cNvPr id="1238" name="Google Shape;1238;p122"/>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Model selection</a:t>
            </a:r>
            <a:endParaRPr b="1" i="0" sz="3600" u="none" cap="none" strike="noStrike">
              <a:solidFill>
                <a:schemeClr val="dk2"/>
              </a:solidFill>
              <a:latin typeface="Calibri"/>
              <a:ea typeface="Calibri"/>
              <a:cs typeface="Calibri"/>
              <a:sym typeface="Calibri"/>
            </a:endParaRPr>
          </a:p>
        </p:txBody>
      </p:sp>
      <p:sp>
        <p:nvSpPr>
          <p:cNvPr id="1239" name="Google Shape;1239;p122"/>
          <p:cNvSpPr/>
          <p:nvPr/>
        </p:nvSpPr>
        <p:spPr>
          <a:xfrm>
            <a:off x="179512" y="2004687"/>
            <a:ext cx="288032" cy="216024"/>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1240" name="Google Shape;1240;p122"/>
          <p:cNvSpPr/>
          <p:nvPr/>
        </p:nvSpPr>
        <p:spPr>
          <a:xfrm>
            <a:off x="827584" y="1869672"/>
            <a:ext cx="1656184" cy="486054"/>
          </a:xfrm>
          <a:prstGeom prst="flowChartProcess">
            <a:avLst/>
          </a:prstGeom>
          <a:solidFill>
            <a:srgbClr val="FFFF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Bilbo"/>
                <a:ea typeface="Bilbo"/>
                <a:cs typeface="Bilbo"/>
                <a:sym typeface="Bilbo"/>
              </a:rPr>
              <a:t>Split dataset into “training” and “validation”</a:t>
            </a:r>
            <a:endParaRPr b="0" i="0" sz="1200" u="none" cap="none" strike="noStrike">
              <a:solidFill>
                <a:schemeClr val="dk2"/>
              </a:solidFill>
              <a:latin typeface="Bilbo"/>
              <a:ea typeface="Bilbo"/>
              <a:cs typeface="Bilbo"/>
              <a:sym typeface="Bilbo"/>
            </a:endParaRPr>
          </a:p>
        </p:txBody>
      </p:sp>
      <p:cxnSp>
        <p:nvCxnSpPr>
          <p:cNvPr id="1241" name="Google Shape;1241;p122"/>
          <p:cNvCxnSpPr>
            <a:stCxn id="1239" idx="6"/>
            <a:endCxn id="1240" idx="1"/>
          </p:cNvCxnSpPr>
          <p:nvPr/>
        </p:nvCxnSpPr>
        <p:spPr>
          <a:xfrm>
            <a:off x="467544" y="2112699"/>
            <a:ext cx="360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42" name="Google Shape;1242;p122"/>
          <p:cNvSpPr/>
          <p:nvPr/>
        </p:nvSpPr>
        <p:spPr>
          <a:xfrm>
            <a:off x="6948264" y="1869672"/>
            <a:ext cx="1656184" cy="486054"/>
          </a:xfrm>
          <a:prstGeom prst="flowChartProcess">
            <a:avLst/>
          </a:prstGeom>
          <a:solidFill>
            <a:srgbClr val="FFFF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b="0" i="0" lang="en" sz="1200" u="none" cap="none" strike="noStrike">
                <a:solidFill>
                  <a:schemeClr val="dk2"/>
                </a:solidFill>
                <a:latin typeface="Bilbo"/>
                <a:ea typeface="Bilbo"/>
                <a:cs typeface="Bilbo"/>
                <a:sym typeface="Bilbo"/>
              </a:rPr>
              <a:t>Evaluate classifier with validation set</a:t>
            </a:r>
            <a:endParaRPr/>
          </a:p>
        </p:txBody>
      </p:sp>
      <p:sp>
        <p:nvSpPr>
          <p:cNvPr id="1243" name="Google Shape;1243;p122"/>
          <p:cNvSpPr/>
          <p:nvPr/>
        </p:nvSpPr>
        <p:spPr>
          <a:xfrm>
            <a:off x="4860032" y="1869672"/>
            <a:ext cx="1656184" cy="486054"/>
          </a:xfrm>
          <a:prstGeom prst="flowChartProcess">
            <a:avLst/>
          </a:prstGeom>
          <a:solidFill>
            <a:srgbClr val="FFFF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Bilbo"/>
                <a:ea typeface="Bilbo"/>
                <a:cs typeface="Bilbo"/>
                <a:sym typeface="Bilbo"/>
              </a:rPr>
              <a:t>Train classifier with training set</a:t>
            </a:r>
            <a:endParaRPr b="0" i="0" sz="1200" u="none" cap="none" strike="noStrike">
              <a:solidFill>
                <a:schemeClr val="dk2"/>
              </a:solidFill>
              <a:latin typeface="Bilbo"/>
              <a:ea typeface="Bilbo"/>
              <a:cs typeface="Bilbo"/>
              <a:sym typeface="Bilbo"/>
            </a:endParaRPr>
          </a:p>
        </p:txBody>
      </p:sp>
      <p:sp>
        <p:nvSpPr>
          <p:cNvPr id="1244" name="Google Shape;1244;p122"/>
          <p:cNvSpPr/>
          <p:nvPr/>
        </p:nvSpPr>
        <p:spPr>
          <a:xfrm>
            <a:off x="7200292" y="2895786"/>
            <a:ext cx="1152128" cy="486054"/>
          </a:xfrm>
          <a:prstGeom prst="flowChartDecision">
            <a:avLst/>
          </a:prstGeom>
          <a:solidFill>
            <a:srgbClr val="FFFF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1245" name="Google Shape;1245;p122"/>
          <p:cNvSpPr txBox="1"/>
          <p:nvPr/>
        </p:nvSpPr>
        <p:spPr>
          <a:xfrm>
            <a:off x="7740352" y="2603543"/>
            <a:ext cx="1296144" cy="34624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Bilbo"/>
                <a:ea typeface="Bilbo"/>
                <a:cs typeface="Bilbo"/>
                <a:sym typeface="Bilbo"/>
              </a:rPr>
              <a:t>Performance acceptable?</a:t>
            </a:r>
            <a:endParaRPr sz="1200">
              <a:solidFill>
                <a:schemeClr val="dk2"/>
              </a:solidFill>
              <a:latin typeface="Bilbo"/>
              <a:ea typeface="Bilbo"/>
              <a:cs typeface="Bilbo"/>
              <a:sym typeface="Bilbo"/>
            </a:endParaRPr>
          </a:p>
        </p:txBody>
      </p:sp>
      <p:cxnSp>
        <p:nvCxnSpPr>
          <p:cNvPr id="1246" name="Google Shape;1246;p122"/>
          <p:cNvCxnSpPr>
            <a:stCxn id="1244" idx="2"/>
          </p:cNvCxnSpPr>
          <p:nvPr/>
        </p:nvCxnSpPr>
        <p:spPr>
          <a:xfrm>
            <a:off x="7776356" y="3381840"/>
            <a:ext cx="0" cy="54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47" name="Google Shape;1247;p122"/>
          <p:cNvSpPr txBox="1"/>
          <p:nvPr/>
        </p:nvSpPr>
        <p:spPr>
          <a:xfrm>
            <a:off x="7596336" y="3381840"/>
            <a:ext cx="648072"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Bilbo"/>
                <a:ea typeface="Bilbo"/>
                <a:cs typeface="Bilbo"/>
                <a:sym typeface="Bilbo"/>
              </a:rPr>
              <a:t>Y</a:t>
            </a:r>
            <a:endParaRPr sz="1200">
              <a:solidFill>
                <a:schemeClr val="dk2"/>
              </a:solidFill>
              <a:latin typeface="Bilbo"/>
              <a:ea typeface="Bilbo"/>
              <a:cs typeface="Bilbo"/>
              <a:sym typeface="Bilbo"/>
            </a:endParaRPr>
          </a:p>
        </p:txBody>
      </p:sp>
      <p:sp>
        <p:nvSpPr>
          <p:cNvPr id="1248" name="Google Shape;1248;p122"/>
          <p:cNvSpPr txBox="1"/>
          <p:nvPr/>
        </p:nvSpPr>
        <p:spPr>
          <a:xfrm>
            <a:off x="6732240" y="2895786"/>
            <a:ext cx="648072"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Bilbo"/>
                <a:ea typeface="Bilbo"/>
                <a:cs typeface="Bilbo"/>
                <a:sym typeface="Bilbo"/>
              </a:rPr>
              <a:t>N</a:t>
            </a:r>
            <a:endParaRPr/>
          </a:p>
        </p:txBody>
      </p:sp>
      <p:cxnSp>
        <p:nvCxnSpPr>
          <p:cNvPr id="1249" name="Google Shape;1249;p122"/>
          <p:cNvCxnSpPr>
            <a:stCxn id="1240" idx="3"/>
          </p:cNvCxnSpPr>
          <p:nvPr/>
        </p:nvCxnSpPr>
        <p:spPr>
          <a:xfrm>
            <a:off x="2483768" y="2112699"/>
            <a:ext cx="360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50" name="Google Shape;1250;p122"/>
          <p:cNvSpPr/>
          <p:nvPr/>
        </p:nvSpPr>
        <p:spPr>
          <a:xfrm>
            <a:off x="2843808" y="1869672"/>
            <a:ext cx="1656184" cy="486054"/>
          </a:xfrm>
          <a:prstGeom prst="flowChartProcess">
            <a:avLst/>
          </a:prstGeom>
          <a:solidFill>
            <a:srgbClr val="FFFF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b="0" i="0" lang="en" sz="1200" u="none" cap="none" strike="noStrike">
                <a:solidFill>
                  <a:schemeClr val="dk2"/>
                </a:solidFill>
                <a:latin typeface="Bilbo"/>
                <a:ea typeface="Bilbo"/>
                <a:cs typeface="Bilbo"/>
                <a:sym typeface="Bilbo"/>
              </a:rPr>
              <a:t>Set classifier parameters</a:t>
            </a:r>
            <a:endParaRPr/>
          </a:p>
        </p:txBody>
      </p:sp>
      <p:sp>
        <p:nvSpPr>
          <p:cNvPr id="1251" name="Google Shape;1251;p122"/>
          <p:cNvSpPr/>
          <p:nvPr/>
        </p:nvSpPr>
        <p:spPr>
          <a:xfrm>
            <a:off x="7632340" y="3921900"/>
            <a:ext cx="288032" cy="216024"/>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1252" name="Google Shape;1252;p122"/>
          <p:cNvCxnSpPr>
            <a:stCxn id="1244" idx="1"/>
            <a:endCxn id="1250" idx="2"/>
          </p:cNvCxnSpPr>
          <p:nvPr/>
        </p:nvCxnSpPr>
        <p:spPr>
          <a:xfrm rot="10800000">
            <a:off x="3671992" y="2355813"/>
            <a:ext cx="3528300" cy="783000"/>
          </a:xfrm>
          <a:prstGeom prst="bentConnector2">
            <a:avLst/>
          </a:prstGeom>
          <a:solidFill>
            <a:schemeClr val="accent1"/>
          </a:solidFill>
          <a:ln cap="flat" cmpd="sng" w="9525">
            <a:solidFill>
              <a:schemeClr val="dk1"/>
            </a:solidFill>
            <a:prstDash val="solid"/>
            <a:round/>
            <a:headEnd len="sm" w="sm" type="none"/>
            <a:tailEnd len="med" w="med" type="stealth"/>
          </a:ln>
        </p:spPr>
      </p:cxnSp>
      <p:cxnSp>
        <p:nvCxnSpPr>
          <p:cNvPr id="1253" name="Google Shape;1253;p122"/>
          <p:cNvCxnSpPr>
            <a:stCxn id="1250" idx="3"/>
            <a:endCxn id="1243" idx="1"/>
          </p:cNvCxnSpPr>
          <p:nvPr/>
        </p:nvCxnSpPr>
        <p:spPr>
          <a:xfrm>
            <a:off x="4499992" y="2112699"/>
            <a:ext cx="360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254" name="Google Shape;1254;p122"/>
          <p:cNvCxnSpPr>
            <a:stCxn id="1243" idx="3"/>
            <a:endCxn id="1242" idx="1"/>
          </p:cNvCxnSpPr>
          <p:nvPr/>
        </p:nvCxnSpPr>
        <p:spPr>
          <a:xfrm>
            <a:off x="6516216" y="2112699"/>
            <a:ext cx="432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255" name="Google Shape;1255;p122"/>
          <p:cNvCxnSpPr>
            <a:stCxn id="1242" idx="2"/>
            <a:endCxn id="1244" idx="0"/>
          </p:cNvCxnSpPr>
          <p:nvPr/>
        </p:nvCxnSpPr>
        <p:spPr>
          <a:xfrm>
            <a:off x="7776356" y="2355726"/>
            <a:ext cx="0" cy="54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56" name="Google Shape;1256;p122"/>
          <p:cNvSpPr txBox="1"/>
          <p:nvPr>
            <p:ph idx="1" type="body"/>
          </p:nvPr>
        </p:nvSpPr>
        <p:spPr>
          <a:xfrm>
            <a:off x="179388" y="1006078"/>
            <a:ext cx="8305800" cy="37719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
              <a:t>Need evaluation metric!</a:t>
            </a:r>
            <a:endParaRPr/>
          </a:p>
        </p:txBody>
      </p:sp>
      <p:sp>
        <p:nvSpPr>
          <p:cNvPr id="1257" name="Google Shape;1257;p1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2" name="Shape 1262"/>
        <p:cNvGrpSpPr/>
        <p:nvPr/>
      </p:nvGrpSpPr>
      <p:grpSpPr>
        <a:xfrm>
          <a:off x="0" y="0"/>
          <a:ext cx="0" cy="0"/>
          <a:chOff x="0" y="0"/>
          <a:chExt cx="0" cy="0"/>
        </a:xfrm>
      </p:grpSpPr>
      <p:sp>
        <p:nvSpPr>
          <p:cNvPr id="1263" name="Google Shape;1263;p123"/>
          <p:cNvSpPr txBox="1"/>
          <p:nvPr>
            <p:ph type="title"/>
          </p:nvPr>
        </p:nvSpPr>
        <p:spPr>
          <a:xfrm>
            <a:off x="457200" y="205978"/>
            <a:ext cx="8229600" cy="76557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959"/>
              <a:t>Fwd-selected features</a:t>
            </a:r>
            <a:r>
              <a:rPr b="0" i="0" lang="en" sz="3959" u="none" cap="none" strike="noStrike">
                <a:solidFill>
                  <a:schemeClr val="dk1"/>
                </a:solidFill>
                <a:latin typeface="Calibri"/>
                <a:ea typeface="Calibri"/>
                <a:cs typeface="Calibri"/>
                <a:sym typeface="Calibri"/>
              </a:rPr>
              <a:t> vs. </a:t>
            </a:r>
            <a:r>
              <a:rPr lang="en" sz="3959"/>
              <a:t>performance</a:t>
            </a:r>
            <a:endParaRPr/>
          </a:p>
        </p:txBody>
      </p:sp>
      <p:sp>
        <p:nvSpPr>
          <p:cNvPr id="1264" name="Google Shape;1264;p123"/>
          <p:cNvSpPr txBox="1"/>
          <p:nvPr>
            <p:ph idx="1" type="body"/>
          </p:nvPr>
        </p:nvSpPr>
        <p:spPr>
          <a:xfrm>
            <a:off x="533400" y="971550"/>
            <a:ext cx="7772400" cy="36802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285750" lvl="1" marL="742950" marR="0" rtl="0" algn="l">
              <a:spcBef>
                <a:spcPts val="32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285750" lvl="1" marL="742950" marR="0" rtl="0" algn="l">
              <a:spcBef>
                <a:spcPts val="32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36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265" name="Google Shape;1265;p12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266" name="Google Shape;1266;p123"/>
          <p:cNvPicPr preferRelativeResize="0"/>
          <p:nvPr/>
        </p:nvPicPr>
        <p:blipFill>
          <a:blip r:embed="rId3">
            <a:alphaModFix/>
          </a:blip>
          <a:stretch>
            <a:fillRect/>
          </a:stretch>
        </p:blipFill>
        <p:spPr>
          <a:xfrm>
            <a:off x="1744252" y="1198050"/>
            <a:ext cx="5350699" cy="3569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1" name="Shape 1271"/>
        <p:cNvGrpSpPr/>
        <p:nvPr/>
      </p:nvGrpSpPr>
      <p:grpSpPr>
        <a:xfrm>
          <a:off x="0" y="0"/>
          <a:ext cx="0" cy="0"/>
          <a:chOff x="0" y="0"/>
          <a:chExt cx="0" cy="0"/>
        </a:xfrm>
      </p:grpSpPr>
      <p:sp>
        <p:nvSpPr>
          <p:cNvPr id="1272" name="Google Shape;1272;p12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t>Training and testing with heaps of data</a:t>
            </a:r>
            <a:endParaRPr b="1" i="0" sz="3600" u="none" cap="none" strike="noStrike">
              <a:solidFill>
                <a:schemeClr val="dk2"/>
              </a:solidFill>
              <a:latin typeface="Calibri"/>
              <a:ea typeface="Calibri"/>
              <a:cs typeface="Calibri"/>
              <a:sym typeface="Calibri"/>
            </a:endParaRPr>
          </a:p>
        </p:txBody>
      </p:sp>
      <p:grpSp>
        <p:nvGrpSpPr>
          <p:cNvPr id="1273" name="Google Shape;1273;p124"/>
          <p:cNvGrpSpPr/>
          <p:nvPr/>
        </p:nvGrpSpPr>
        <p:grpSpPr>
          <a:xfrm>
            <a:off x="467544" y="2218229"/>
            <a:ext cx="1409339" cy="1218666"/>
            <a:chOff x="539552" y="1340768"/>
            <a:chExt cx="1409339" cy="1624888"/>
          </a:xfrm>
        </p:grpSpPr>
        <p:pic>
          <p:nvPicPr>
            <p:cNvPr id="1274" name="Google Shape;1274;p124"/>
            <p:cNvPicPr preferRelativeResize="0"/>
            <p:nvPr/>
          </p:nvPicPr>
          <p:blipFill rotWithShape="1">
            <a:blip r:embed="rId3">
              <a:alphaModFix/>
            </a:blip>
            <a:srcRect b="0" l="0" r="0" t="0"/>
            <a:stretch/>
          </p:blipFill>
          <p:spPr>
            <a:xfrm>
              <a:off x="611560" y="1340768"/>
              <a:ext cx="1296144" cy="1296144"/>
            </a:xfrm>
            <a:prstGeom prst="rect">
              <a:avLst/>
            </a:prstGeom>
            <a:noFill/>
            <a:ln>
              <a:noFill/>
            </a:ln>
          </p:spPr>
        </p:pic>
        <p:sp>
          <p:nvSpPr>
            <p:cNvPr id="1275" name="Google Shape;1275;p124"/>
            <p:cNvSpPr/>
            <p:nvPr/>
          </p:nvSpPr>
          <p:spPr>
            <a:xfrm>
              <a:off x="539552" y="2564904"/>
              <a:ext cx="1409339"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database D</a:t>
              </a:r>
              <a:endParaRPr sz="2000">
                <a:solidFill>
                  <a:schemeClr val="dk1"/>
                </a:solidFill>
                <a:latin typeface="Calibri"/>
                <a:ea typeface="Calibri"/>
                <a:cs typeface="Calibri"/>
                <a:sym typeface="Calibri"/>
              </a:endParaRPr>
            </a:p>
          </p:txBody>
        </p:sp>
      </p:grpSp>
      <p:grpSp>
        <p:nvGrpSpPr>
          <p:cNvPr id="1276" name="Google Shape;1276;p124"/>
          <p:cNvGrpSpPr/>
          <p:nvPr/>
        </p:nvGrpSpPr>
        <p:grpSpPr>
          <a:xfrm>
            <a:off x="3455876" y="2032739"/>
            <a:ext cx="1440160" cy="1002642"/>
            <a:chOff x="3203848" y="1196752"/>
            <a:chExt cx="1440160" cy="1336856"/>
          </a:xfrm>
        </p:grpSpPr>
        <p:pic>
          <p:nvPicPr>
            <p:cNvPr id="1277" name="Google Shape;1277;p124"/>
            <p:cNvPicPr preferRelativeResize="0"/>
            <p:nvPr/>
          </p:nvPicPr>
          <p:blipFill rotWithShape="1">
            <a:blip r:embed="rId3">
              <a:alphaModFix/>
            </a:blip>
            <a:srcRect b="0" l="0" r="0" t="0"/>
            <a:stretch/>
          </p:blipFill>
          <p:spPr>
            <a:xfrm>
              <a:off x="3419872" y="1196752"/>
              <a:ext cx="1008112" cy="1008112"/>
            </a:xfrm>
            <a:prstGeom prst="rect">
              <a:avLst/>
            </a:prstGeom>
            <a:noFill/>
            <a:ln>
              <a:noFill/>
            </a:ln>
          </p:spPr>
        </p:pic>
        <p:sp>
          <p:nvSpPr>
            <p:cNvPr id="1278" name="Google Shape;1278;p124"/>
            <p:cNvSpPr/>
            <p:nvPr/>
          </p:nvSpPr>
          <p:spPr>
            <a:xfrm>
              <a:off x="3203848" y="2132856"/>
              <a:ext cx="1440160"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training set</a:t>
              </a:r>
              <a:endParaRPr sz="2000">
                <a:solidFill>
                  <a:schemeClr val="dk1"/>
                </a:solidFill>
                <a:latin typeface="Calibri"/>
                <a:ea typeface="Calibri"/>
                <a:cs typeface="Calibri"/>
                <a:sym typeface="Calibri"/>
              </a:endParaRPr>
            </a:p>
          </p:txBody>
        </p:sp>
      </p:grpSp>
      <p:grpSp>
        <p:nvGrpSpPr>
          <p:cNvPr id="1279" name="Google Shape;1279;p124"/>
          <p:cNvGrpSpPr/>
          <p:nvPr/>
        </p:nvGrpSpPr>
        <p:grpSpPr>
          <a:xfrm>
            <a:off x="3239852" y="3112859"/>
            <a:ext cx="1872208" cy="786618"/>
            <a:chOff x="3239852" y="3236079"/>
            <a:chExt cx="1872208" cy="1048824"/>
          </a:xfrm>
        </p:grpSpPr>
        <p:pic>
          <p:nvPicPr>
            <p:cNvPr id="1280" name="Google Shape;1280;p124"/>
            <p:cNvPicPr preferRelativeResize="0"/>
            <p:nvPr/>
          </p:nvPicPr>
          <p:blipFill rotWithShape="1">
            <a:blip r:embed="rId3">
              <a:alphaModFix/>
            </a:blip>
            <a:srcRect b="0" l="0" r="0" t="0"/>
            <a:stretch/>
          </p:blipFill>
          <p:spPr>
            <a:xfrm>
              <a:off x="3815916" y="3236079"/>
              <a:ext cx="720080" cy="720080"/>
            </a:xfrm>
            <a:prstGeom prst="rect">
              <a:avLst/>
            </a:prstGeom>
            <a:noFill/>
            <a:ln>
              <a:noFill/>
            </a:ln>
          </p:spPr>
        </p:pic>
        <p:sp>
          <p:nvSpPr>
            <p:cNvPr id="1281" name="Google Shape;1281;p124"/>
            <p:cNvSpPr/>
            <p:nvPr/>
          </p:nvSpPr>
          <p:spPr>
            <a:xfrm>
              <a:off x="3239852" y="3884151"/>
              <a:ext cx="1872208"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test</a:t>
              </a:r>
              <a:r>
                <a:rPr lang="en" sz="2000">
                  <a:solidFill>
                    <a:schemeClr val="dk1"/>
                  </a:solidFill>
                  <a:latin typeface="Calibri"/>
                  <a:ea typeface="Calibri"/>
                  <a:cs typeface="Calibri"/>
                  <a:sym typeface="Calibri"/>
                </a:rPr>
                <a:t> set</a:t>
              </a:r>
              <a:endParaRPr sz="2000">
                <a:solidFill>
                  <a:schemeClr val="dk1"/>
                </a:solidFill>
                <a:latin typeface="Calibri"/>
                <a:ea typeface="Calibri"/>
                <a:cs typeface="Calibri"/>
                <a:sym typeface="Calibri"/>
              </a:endParaRPr>
            </a:p>
          </p:txBody>
        </p:sp>
      </p:grpSp>
      <p:cxnSp>
        <p:nvCxnSpPr>
          <p:cNvPr id="1282" name="Google Shape;1282;p124"/>
          <p:cNvCxnSpPr>
            <a:stCxn id="1274" idx="3"/>
            <a:endCxn id="1277" idx="1"/>
          </p:cNvCxnSpPr>
          <p:nvPr/>
        </p:nvCxnSpPr>
        <p:spPr>
          <a:xfrm flipH="1" rot="10800000">
            <a:off x="1835696" y="2410883"/>
            <a:ext cx="1836300" cy="2934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283" name="Google Shape;1283;p124"/>
          <p:cNvCxnSpPr>
            <a:stCxn id="1274" idx="3"/>
            <a:endCxn id="1280" idx="1"/>
          </p:cNvCxnSpPr>
          <p:nvPr/>
        </p:nvCxnSpPr>
        <p:spPr>
          <a:xfrm>
            <a:off x="1835696" y="2704283"/>
            <a:ext cx="1980300" cy="6786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84" name="Google Shape;1284;p124"/>
          <p:cNvSpPr/>
          <p:nvPr/>
        </p:nvSpPr>
        <p:spPr>
          <a:xfrm>
            <a:off x="1979712" y="2218229"/>
            <a:ext cx="158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60% of D</a:t>
            </a:r>
            <a:endParaRPr sz="2000">
              <a:solidFill>
                <a:schemeClr val="dk1"/>
              </a:solidFill>
              <a:latin typeface="Calibri"/>
              <a:ea typeface="Calibri"/>
              <a:cs typeface="Calibri"/>
              <a:sym typeface="Calibri"/>
            </a:endParaRPr>
          </a:p>
        </p:txBody>
      </p:sp>
      <p:sp>
        <p:nvSpPr>
          <p:cNvPr id="1285" name="Google Shape;1285;p124"/>
          <p:cNvSpPr/>
          <p:nvPr/>
        </p:nvSpPr>
        <p:spPr>
          <a:xfrm>
            <a:off x="1979712" y="3082325"/>
            <a:ext cx="158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40% of D</a:t>
            </a:r>
            <a:endParaRPr sz="2000">
              <a:solidFill>
                <a:schemeClr val="dk1"/>
              </a:solidFill>
              <a:latin typeface="Calibri"/>
              <a:ea typeface="Calibri"/>
              <a:cs typeface="Calibri"/>
              <a:sym typeface="Calibri"/>
            </a:endParaRPr>
          </a:p>
        </p:txBody>
      </p:sp>
      <p:pic>
        <p:nvPicPr>
          <p:cNvPr id="1286" name="Google Shape;1286;p124"/>
          <p:cNvPicPr preferRelativeResize="0"/>
          <p:nvPr/>
        </p:nvPicPr>
        <p:blipFill rotWithShape="1">
          <a:blip r:embed="rId4">
            <a:alphaModFix/>
          </a:blip>
          <a:srcRect b="0" l="0" r="0" t="0"/>
          <a:stretch/>
        </p:blipFill>
        <p:spPr>
          <a:xfrm>
            <a:off x="7524328" y="2059742"/>
            <a:ext cx="702000" cy="702000"/>
          </a:xfrm>
          <a:prstGeom prst="rect">
            <a:avLst/>
          </a:prstGeom>
          <a:noFill/>
          <a:ln>
            <a:noFill/>
          </a:ln>
        </p:spPr>
      </p:pic>
      <p:cxnSp>
        <p:nvCxnSpPr>
          <p:cNvPr id="1287" name="Google Shape;1287;p124"/>
          <p:cNvCxnSpPr>
            <a:stCxn id="1277" idx="3"/>
            <a:endCxn id="1286" idx="1"/>
          </p:cNvCxnSpPr>
          <p:nvPr/>
        </p:nvCxnSpPr>
        <p:spPr>
          <a:xfrm>
            <a:off x="4680012" y="2410781"/>
            <a:ext cx="28443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88" name="Google Shape;1288;p124"/>
          <p:cNvSpPr/>
          <p:nvPr/>
        </p:nvSpPr>
        <p:spPr>
          <a:xfrm>
            <a:off x="5364088" y="2086745"/>
            <a:ext cx="1440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learn model</a:t>
            </a:r>
            <a:endParaRPr sz="2000">
              <a:solidFill>
                <a:schemeClr val="dk1"/>
              </a:solidFill>
              <a:latin typeface="Calibri"/>
              <a:ea typeface="Calibri"/>
              <a:cs typeface="Calibri"/>
              <a:sym typeface="Calibri"/>
            </a:endParaRPr>
          </a:p>
        </p:txBody>
      </p:sp>
      <p:cxnSp>
        <p:nvCxnSpPr>
          <p:cNvPr id="1289" name="Google Shape;1289;p124"/>
          <p:cNvCxnSpPr>
            <a:stCxn id="1286" idx="2"/>
            <a:endCxn id="1280" idx="3"/>
          </p:cNvCxnSpPr>
          <p:nvPr/>
        </p:nvCxnSpPr>
        <p:spPr>
          <a:xfrm rot="5400000">
            <a:off x="5895178" y="1402592"/>
            <a:ext cx="621000" cy="3339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1290" name="Google Shape;1290;p124"/>
          <p:cNvSpPr/>
          <p:nvPr/>
        </p:nvSpPr>
        <p:spPr>
          <a:xfrm>
            <a:off x="5148064" y="3082325"/>
            <a:ext cx="194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evaluate model</a:t>
            </a:r>
            <a:endParaRPr sz="2000">
              <a:solidFill>
                <a:schemeClr val="dk1"/>
              </a:solidFill>
              <a:latin typeface="Calibri"/>
              <a:ea typeface="Calibri"/>
              <a:cs typeface="Calibri"/>
              <a:sym typeface="Calibri"/>
            </a:endParaRPr>
          </a:p>
        </p:txBody>
      </p:sp>
      <p:pic>
        <p:nvPicPr>
          <p:cNvPr id="1291" name="Google Shape;1291;p124"/>
          <p:cNvPicPr preferRelativeResize="0"/>
          <p:nvPr/>
        </p:nvPicPr>
        <p:blipFill rotWithShape="1">
          <a:blip r:embed="rId5">
            <a:alphaModFix/>
          </a:blip>
          <a:srcRect b="0" l="0" r="0" t="0"/>
          <a:stretch/>
        </p:blipFill>
        <p:spPr>
          <a:xfrm>
            <a:off x="4892427" y="1583364"/>
            <a:ext cx="2415900" cy="702000"/>
          </a:xfrm>
          <a:prstGeom prst="rect">
            <a:avLst/>
          </a:prstGeom>
          <a:noFill/>
          <a:ln>
            <a:noFill/>
          </a:ln>
        </p:spPr>
      </p:pic>
      <p:pic>
        <p:nvPicPr>
          <p:cNvPr id="1292" name="Google Shape;1292;p124"/>
          <p:cNvPicPr preferRelativeResize="0"/>
          <p:nvPr/>
        </p:nvPicPr>
        <p:blipFill rotWithShape="1">
          <a:blip r:embed="rId6">
            <a:alphaModFix/>
          </a:blip>
          <a:srcRect b="0" l="0" r="0" t="0"/>
          <a:stretch/>
        </p:blipFill>
        <p:spPr>
          <a:xfrm>
            <a:off x="4932039" y="3473574"/>
            <a:ext cx="2450700" cy="648000"/>
          </a:xfrm>
          <a:prstGeom prst="rect">
            <a:avLst/>
          </a:prstGeom>
          <a:noFill/>
          <a:ln>
            <a:noFill/>
          </a:ln>
        </p:spPr>
      </p:pic>
      <p:sp>
        <p:nvSpPr>
          <p:cNvPr id="1293" name="Google Shape;1293;p124"/>
          <p:cNvSpPr/>
          <p:nvPr/>
        </p:nvSpPr>
        <p:spPr>
          <a:xfrm>
            <a:off x="2267744" y="4337670"/>
            <a:ext cx="3816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performance metric</a:t>
            </a:r>
            <a:endParaRPr sz="2000">
              <a:solidFill>
                <a:schemeClr val="dk1"/>
              </a:solidFill>
              <a:latin typeface="Calibri"/>
              <a:ea typeface="Calibri"/>
              <a:cs typeface="Calibri"/>
              <a:sym typeface="Calibri"/>
            </a:endParaRPr>
          </a:p>
        </p:txBody>
      </p:sp>
      <p:cxnSp>
        <p:nvCxnSpPr>
          <p:cNvPr id="1294" name="Google Shape;1294;p124"/>
          <p:cNvCxnSpPr>
            <a:stCxn id="1281" idx="2"/>
            <a:endCxn id="1293" idx="0"/>
          </p:cNvCxnSpPr>
          <p:nvPr/>
        </p:nvCxnSpPr>
        <p:spPr>
          <a:xfrm>
            <a:off x="4175956" y="3899477"/>
            <a:ext cx="0" cy="438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95" name="Google Shape;1295;p1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0" name="Shape 1300"/>
        <p:cNvGrpSpPr/>
        <p:nvPr/>
      </p:nvGrpSpPr>
      <p:grpSpPr>
        <a:xfrm>
          <a:off x="0" y="0"/>
          <a:ext cx="0" cy="0"/>
          <a:chOff x="0" y="0"/>
          <a:chExt cx="0" cy="0"/>
        </a:xfrm>
      </p:grpSpPr>
      <p:sp>
        <p:nvSpPr>
          <p:cNvPr id="1301" name="Google Shape;1301;p125"/>
          <p:cNvSpPr/>
          <p:nvPr/>
        </p:nvSpPr>
        <p:spPr>
          <a:xfrm>
            <a:off x="251520" y="1777194"/>
            <a:ext cx="8640900" cy="2160300"/>
          </a:xfrm>
          <a:prstGeom prst="roundRect">
            <a:avLst>
              <a:gd fmla="val 16667" name="adj"/>
            </a:avLst>
          </a:prstGeom>
          <a:solidFill>
            <a:srgbClr val="8383E0">
              <a:alpha val="2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1302" name="Google Shape;1302;p125"/>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1"/>
                </a:solidFill>
              </a:rPr>
              <a:t>Data-efficient training and testing:</a:t>
            </a:r>
            <a:endParaRPr/>
          </a:p>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Leave-one-out cross-validation</a:t>
            </a:r>
            <a:endParaRPr b="1" i="0" sz="3600" u="none" cap="none" strike="noStrike">
              <a:solidFill>
                <a:schemeClr val="dk2"/>
              </a:solidFill>
              <a:latin typeface="Calibri"/>
              <a:ea typeface="Calibri"/>
              <a:cs typeface="Calibri"/>
              <a:sym typeface="Calibri"/>
            </a:endParaRPr>
          </a:p>
        </p:txBody>
      </p:sp>
      <p:grpSp>
        <p:nvGrpSpPr>
          <p:cNvPr id="1303" name="Google Shape;1303;p125"/>
          <p:cNvGrpSpPr/>
          <p:nvPr/>
        </p:nvGrpSpPr>
        <p:grpSpPr>
          <a:xfrm>
            <a:off x="467544" y="2196035"/>
            <a:ext cx="1409339" cy="1218666"/>
            <a:chOff x="539552" y="1340768"/>
            <a:chExt cx="1409339" cy="1624888"/>
          </a:xfrm>
        </p:grpSpPr>
        <p:pic>
          <p:nvPicPr>
            <p:cNvPr id="1304" name="Google Shape;1304;p125"/>
            <p:cNvPicPr preferRelativeResize="0"/>
            <p:nvPr/>
          </p:nvPicPr>
          <p:blipFill rotWithShape="1">
            <a:blip r:embed="rId3">
              <a:alphaModFix/>
            </a:blip>
            <a:srcRect b="0" l="0" r="0" t="0"/>
            <a:stretch/>
          </p:blipFill>
          <p:spPr>
            <a:xfrm>
              <a:off x="611560" y="1340768"/>
              <a:ext cx="1296144" cy="1296144"/>
            </a:xfrm>
            <a:prstGeom prst="rect">
              <a:avLst/>
            </a:prstGeom>
            <a:noFill/>
            <a:ln>
              <a:noFill/>
            </a:ln>
          </p:spPr>
        </p:pic>
        <p:sp>
          <p:nvSpPr>
            <p:cNvPr id="1305" name="Google Shape;1305;p125"/>
            <p:cNvSpPr/>
            <p:nvPr/>
          </p:nvSpPr>
          <p:spPr>
            <a:xfrm>
              <a:off x="539552" y="2564904"/>
              <a:ext cx="1409339"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database D</a:t>
              </a:r>
              <a:endParaRPr sz="2000">
                <a:solidFill>
                  <a:schemeClr val="dk1"/>
                </a:solidFill>
                <a:latin typeface="Calibri"/>
                <a:ea typeface="Calibri"/>
                <a:cs typeface="Calibri"/>
                <a:sym typeface="Calibri"/>
              </a:endParaRPr>
            </a:p>
          </p:txBody>
        </p:sp>
      </p:grpSp>
      <p:grpSp>
        <p:nvGrpSpPr>
          <p:cNvPr id="1306" name="Google Shape;1306;p125"/>
          <p:cNvGrpSpPr/>
          <p:nvPr/>
        </p:nvGrpSpPr>
        <p:grpSpPr>
          <a:xfrm>
            <a:off x="3455876" y="1966215"/>
            <a:ext cx="1440160" cy="1046972"/>
            <a:chOff x="3203848" y="1137645"/>
            <a:chExt cx="1440160" cy="1395963"/>
          </a:xfrm>
        </p:grpSpPr>
        <p:pic>
          <p:nvPicPr>
            <p:cNvPr id="1307" name="Google Shape;1307;p125"/>
            <p:cNvPicPr preferRelativeResize="0"/>
            <p:nvPr/>
          </p:nvPicPr>
          <p:blipFill rotWithShape="1">
            <a:blip r:embed="rId3">
              <a:alphaModFix/>
            </a:blip>
            <a:srcRect b="0" l="0" r="0" t="0"/>
            <a:stretch/>
          </p:blipFill>
          <p:spPr>
            <a:xfrm>
              <a:off x="3347864" y="1137645"/>
              <a:ext cx="1116124" cy="1116124"/>
            </a:xfrm>
            <a:prstGeom prst="rect">
              <a:avLst/>
            </a:prstGeom>
            <a:noFill/>
            <a:ln>
              <a:noFill/>
            </a:ln>
          </p:spPr>
        </p:pic>
        <p:sp>
          <p:nvSpPr>
            <p:cNvPr id="1308" name="Google Shape;1308;p125"/>
            <p:cNvSpPr/>
            <p:nvPr/>
          </p:nvSpPr>
          <p:spPr>
            <a:xfrm>
              <a:off x="3203848" y="2132856"/>
              <a:ext cx="1440160"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training set</a:t>
              </a:r>
              <a:endParaRPr sz="2000">
                <a:solidFill>
                  <a:schemeClr val="dk1"/>
                </a:solidFill>
                <a:latin typeface="Calibri"/>
                <a:ea typeface="Calibri"/>
                <a:cs typeface="Calibri"/>
                <a:sym typeface="Calibri"/>
              </a:endParaRPr>
            </a:p>
          </p:txBody>
        </p:sp>
      </p:grpSp>
      <p:pic>
        <p:nvPicPr>
          <p:cNvPr id="1309" name="Google Shape;1309;p125"/>
          <p:cNvPicPr preferRelativeResize="0"/>
          <p:nvPr/>
        </p:nvPicPr>
        <p:blipFill rotWithShape="1">
          <a:blip r:embed="rId3">
            <a:alphaModFix/>
          </a:blip>
          <a:srcRect b="0" l="0" r="0" t="0"/>
          <a:stretch/>
        </p:blipFill>
        <p:spPr>
          <a:xfrm>
            <a:off x="4007488" y="3343368"/>
            <a:ext cx="252600" cy="252600"/>
          </a:xfrm>
          <a:prstGeom prst="rect">
            <a:avLst/>
          </a:prstGeom>
          <a:noFill/>
          <a:ln>
            <a:noFill/>
          </a:ln>
        </p:spPr>
      </p:pic>
      <p:sp>
        <p:nvSpPr>
          <p:cNvPr id="1310" name="Google Shape;1310;p125"/>
          <p:cNvSpPr/>
          <p:nvPr/>
        </p:nvSpPr>
        <p:spPr>
          <a:xfrm>
            <a:off x="3365866" y="3576719"/>
            <a:ext cx="1620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test</a:t>
            </a:r>
            <a:r>
              <a:rPr lang="en" sz="2000">
                <a:solidFill>
                  <a:schemeClr val="dk1"/>
                </a:solidFill>
                <a:latin typeface="Calibri"/>
                <a:ea typeface="Calibri"/>
                <a:cs typeface="Calibri"/>
                <a:sym typeface="Calibri"/>
              </a:rPr>
              <a:t> set</a:t>
            </a:r>
            <a:endParaRPr sz="2000">
              <a:solidFill>
                <a:schemeClr val="dk1"/>
              </a:solidFill>
              <a:latin typeface="Calibri"/>
              <a:ea typeface="Calibri"/>
              <a:cs typeface="Calibri"/>
              <a:sym typeface="Calibri"/>
            </a:endParaRPr>
          </a:p>
        </p:txBody>
      </p:sp>
      <p:cxnSp>
        <p:nvCxnSpPr>
          <p:cNvPr id="1311" name="Google Shape;1311;p125"/>
          <p:cNvCxnSpPr>
            <a:stCxn id="1304" idx="3"/>
            <a:endCxn id="1307" idx="1"/>
          </p:cNvCxnSpPr>
          <p:nvPr/>
        </p:nvCxnSpPr>
        <p:spPr>
          <a:xfrm flipH="1" rot="10800000">
            <a:off x="1835696" y="2384789"/>
            <a:ext cx="1764300" cy="2973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312" name="Google Shape;1312;p125"/>
          <p:cNvCxnSpPr>
            <a:stCxn id="1304" idx="3"/>
            <a:endCxn id="1309" idx="1"/>
          </p:cNvCxnSpPr>
          <p:nvPr/>
        </p:nvCxnSpPr>
        <p:spPr>
          <a:xfrm>
            <a:off x="1835696" y="2682089"/>
            <a:ext cx="2171700" cy="7875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13" name="Google Shape;1313;p125"/>
          <p:cNvSpPr/>
          <p:nvPr/>
        </p:nvSpPr>
        <p:spPr>
          <a:xfrm>
            <a:off x="1979712" y="2101230"/>
            <a:ext cx="158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(N-1)/N of D</a:t>
            </a:r>
            <a:endParaRPr sz="2000">
              <a:solidFill>
                <a:schemeClr val="dk1"/>
              </a:solidFill>
              <a:latin typeface="Calibri"/>
              <a:ea typeface="Calibri"/>
              <a:cs typeface="Calibri"/>
              <a:sym typeface="Calibri"/>
            </a:endParaRPr>
          </a:p>
        </p:txBody>
      </p:sp>
      <p:sp>
        <p:nvSpPr>
          <p:cNvPr id="1314" name="Google Shape;1314;p125"/>
          <p:cNvSpPr/>
          <p:nvPr/>
        </p:nvSpPr>
        <p:spPr>
          <a:xfrm>
            <a:off x="1979712" y="3096810"/>
            <a:ext cx="158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1/N of D</a:t>
            </a:r>
            <a:endParaRPr sz="2000">
              <a:solidFill>
                <a:schemeClr val="dk1"/>
              </a:solidFill>
              <a:latin typeface="Calibri"/>
              <a:ea typeface="Calibri"/>
              <a:cs typeface="Calibri"/>
              <a:sym typeface="Calibri"/>
            </a:endParaRPr>
          </a:p>
        </p:txBody>
      </p:sp>
      <p:pic>
        <p:nvPicPr>
          <p:cNvPr id="1315" name="Google Shape;1315;p125"/>
          <p:cNvPicPr preferRelativeResize="0"/>
          <p:nvPr/>
        </p:nvPicPr>
        <p:blipFill rotWithShape="1">
          <a:blip r:embed="rId4">
            <a:alphaModFix/>
          </a:blip>
          <a:srcRect b="0" l="0" r="0" t="0"/>
          <a:stretch/>
        </p:blipFill>
        <p:spPr>
          <a:xfrm>
            <a:off x="7524328" y="2037548"/>
            <a:ext cx="702000" cy="702000"/>
          </a:xfrm>
          <a:prstGeom prst="rect">
            <a:avLst/>
          </a:prstGeom>
          <a:noFill/>
          <a:ln>
            <a:noFill/>
          </a:ln>
        </p:spPr>
      </p:pic>
      <p:cxnSp>
        <p:nvCxnSpPr>
          <p:cNvPr id="1316" name="Google Shape;1316;p125"/>
          <p:cNvCxnSpPr>
            <a:stCxn id="1307" idx="3"/>
            <a:endCxn id="1315" idx="1"/>
          </p:cNvCxnSpPr>
          <p:nvPr/>
        </p:nvCxnSpPr>
        <p:spPr>
          <a:xfrm>
            <a:off x="4716016" y="2384762"/>
            <a:ext cx="2808300" cy="39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17" name="Google Shape;1317;p125"/>
          <p:cNvSpPr/>
          <p:nvPr/>
        </p:nvSpPr>
        <p:spPr>
          <a:xfrm>
            <a:off x="5364088" y="2064551"/>
            <a:ext cx="1440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learn model</a:t>
            </a:r>
            <a:endParaRPr sz="2000">
              <a:solidFill>
                <a:schemeClr val="dk1"/>
              </a:solidFill>
              <a:latin typeface="Calibri"/>
              <a:ea typeface="Calibri"/>
              <a:cs typeface="Calibri"/>
              <a:sym typeface="Calibri"/>
            </a:endParaRPr>
          </a:p>
        </p:txBody>
      </p:sp>
      <p:cxnSp>
        <p:nvCxnSpPr>
          <p:cNvPr id="1318" name="Google Shape;1318;p125"/>
          <p:cNvCxnSpPr>
            <a:stCxn id="1315" idx="2"/>
            <a:endCxn id="1309" idx="3"/>
          </p:cNvCxnSpPr>
          <p:nvPr/>
        </p:nvCxnSpPr>
        <p:spPr>
          <a:xfrm rot="5400000">
            <a:off x="5702578" y="1296998"/>
            <a:ext cx="730200" cy="3615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1319" name="Google Shape;1319;p125"/>
          <p:cNvSpPr/>
          <p:nvPr/>
        </p:nvSpPr>
        <p:spPr>
          <a:xfrm>
            <a:off x="5148064" y="3060131"/>
            <a:ext cx="194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evaluate model</a:t>
            </a:r>
            <a:endParaRPr sz="2000">
              <a:solidFill>
                <a:schemeClr val="dk1"/>
              </a:solidFill>
              <a:latin typeface="Calibri"/>
              <a:ea typeface="Calibri"/>
              <a:cs typeface="Calibri"/>
              <a:sym typeface="Calibri"/>
            </a:endParaRPr>
          </a:p>
        </p:txBody>
      </p:sp>
      <p:sp>
        <p:nvSpPr>
          <p:cNvPr id="1320" name="Google Shape;1320;p125"/>
          <p:cNvSpPr/>
          <p:nvPr/>
        </p:nvSpPr>
        <p:spPr>
          <a:xfrm>
            <a:off x="6804248" y="3906900"/>
            <a:ext cx="2088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Repeat N times</a:t>
            </a:r>
            <a:endParaRPr sz="2000">
              <a:solidFill>
                <a:schemeClr val="dk1"/>
              </a:solidFill>
              <a:latin typeface="Calibri"/>
              <a:ea typeface="Calibri"/>
              <a:cs typeface="Calibri"/>
              <a:sym typeface="Calibri"/>
            </a:endParaRPr>
          </a:p>
        </p:txBody>
      </p:sp>
      <p:sp>
        <p:nvSpPr>
          <p:cNvPr id="1321" name="Google Shape;1321;p125"/>
          <p:cNvSpPr/>
          <p:nvPr/>
        </p:nvSpPr>
        <p:spPr>
          <a:xfrm>
            <a:off x="2267744" y="4477494"/>
            <a:ext cx="3816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average of N runs</a:t>
            </a:r>
            <a:endParaRPr sz="2000">
              <a:solidFill>
                <a:schemeClr val="dk1"/>
              </a:solidFill>
              <a:latin typeface="Calibri"/>
              <a:ea typeface="Calibri"/>
              <a:cs typeface="Calibri"/>
              <a:sym typeface="Calibri"/>
            </a:endParaRPr>
          </a:p>
        </p:txBody>
      </p:sp>
      <p:cxnSp>
        <p:nvCxnSpPr>
          <p:cNvPr id="1322" name="Google Shape;1322;p125"/>
          <p:cNvCxnSpPr/>
          <p:nvPr/>
        </p:nvCxnSpPr>
        <p:spPr>
          <a:xfrm>
            <a:off x="4175956" y="3919827"/>
            <a:ext cx="0" cy="600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23" name="Google Shape;1323;p1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Data collection</a:t>
            </a:r>
            <a:endParaRPr b="1" i="0" sz="3600" u="none" cap="none" strike="noStrike">
              <a:solidFill>
                <a:schemeClr val="dk2"/>
              </a:solidFill>
              <a:latin typeface="Calibri"/>
              <a:ea typeface="Calibri"/>
              <a:cs typeface="Calibri"/>
              <a:sym typeface="Calibri"/>
            </a:endParaRPr>
          </a:p>
        </p:txBody>
      </p:sp>
      <p:sp>
        <p:nvSpPr>
          <p:cNvPr id="360" name="Google Shape;360;p63"/>
          <p:cNvSpPr/>
          <p:nvPr/>
        </p:nvSpPr>
        <p:spPr>
          <a:xfrm>
            <a:off x="237125" y="2004675"/>
            <a:ext cx="230400" cy="216000"/>
          </a:xfrm>
          <a:prstGeom prst="flowChartOr">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361" name="Google Shape;361;p63"/>
          <p:cNvSpPr/>
          <p:nvPr/>
        </p:nvSpPr>
        <p:spPr>
          <a:xfrm>
            <a:off x="971600"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Identification of features</a:t>
            </a:r>
            <a:endParaRPr>
              <a:latin typeface="Calibri"/>
              <a:ea typeface="Calibri"/>
              <a:cs typeface="Calibri"/>
              <a:sym typeface="Calibri"/>
            </a:endParaRPr>
          </a:p>
        </p:txBody>
      </p:sp>
      <p:cxnSp>
        <p:nvCxnSpPr>
          <p:cNvPr id="362" name="Google Shape;362;p63"/>
          <p:cNvCxnSpPr>
            <a:stCxn id="360" idx="6"/>
            <a:endCxn id="361" idx="1"/>
          </p:cNvCxnSpPr>
          <p:nvPr/>
        </p:nvCxnSpPr>
        <p:spPr>
          <a:xfrm>
            <a:off x="467525" y="2112675"/>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63" name="Google Shape;363;p63"/>
          <p:cNvSpPr/>
          <p:nvPr/>
        </p:nvSpPr>
        <p:spPr>
          <a:xfrm>
            <a:off x="6516216" y="2625756"/>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i="0" lang="en" sz="1200" u="none" cap="none" strike="noStrike">
                <a:solidFill>
                  <a:schemeClr val="dk2"/>
                </a:solidFill>
                <a:latin typeface="Calibri"/>
                <a:ea typeface="Calibri"/>
                <a:cs typeface="Calibri"/>
                <a:sym typeface="Calibri"/>
              </a:rPr>
              <a:t>Removing irrelevant features</a:t>
            </a:r>
            <a:endParaRPr>
              <a:latin typeface="Calibri"/>
              <a:ea typeface="Calibri"/>
              <a:cs typeface="Calibri"/>
              <a:sym typeface="Calibri"/>
            </a:endParaRPr>
          </a:p>
        </p:txBody>
      </p:sp>
      <p:sp>
        <p:nvSpPr>
          <p:cNvPr id="364" name="Google Shape;364;p63"/>
          <p:cNvSpPr/>
          <p:nvPr/>
        </p:nvSpPr>
        <p:spPr>
          <a:xfrm>
            <a:off x="4680012"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365" name="Google Shape;365;p63"/>
          <p:cNvSpPr/>
          <p:nvPr/>
        </p:nvSpPr>
        <p:spPr>
          <a:xfrm>
            <a:off x="6516216" y="186967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100">
                <a:solidFill>
                  <a:schemeClr val="dk2"/>
                </a:solidFill>
                <a:latin typeface="Calibri"/>
                <a:ea typeface="Calibri"/>
                <a:cs typeface="Calibri"/>
                <a:sym typeface="Calibri"/>
              </a:rPr>
              <a:t>Unsupervised/ supervised discretization</a:t>
            </a:r>
            <a:endParaRPr i="0" sz="1100" u="none" cap="none" strike="noStrike">
              <a:solidFill>
                <a:schemeClr val="dk2"/>
              </a:solidFill>
              <a:latin typeface="Calibri"/>
              <a:ea typeface="Calibri"/>
              <a:cs typeface="Calibri"/>
              <a:sym typeface="Calibri"/>
            </a:endParaRPr>
          </a:p>
        </p:txBody>
      </p:sp>
      <p:cxnSp>
        <p:nvCxnSpPr>
          <p:cNvPr id="366" name="Google Shape;366;p63"/>
          <p:cNvCxnSpPr>
            <a:stCxn id="364" idx="3"/>
            <a:endCxn id="365" idx="1"/>
          </p:cNvCxnSpPr>
          <p:nvPr/>
        </p:nvCxnSpPr>
        <p:spPr>
          <a:xfrm>
            <a:off x="5832140" y="2112699"/>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67" name="Google Shape;367;p63"/>
          <p:cNvSpPr txBox="1"/>
          <p:nvPr/>
        </p:nvSpPr>
        <p:spPr>
          <a:xfrm>
            <a:off x="5148064" y="1545636"/>
            <a:ext cx="1296144"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Discretization?</a:t>
            </a:r>
            <a:endParaRPr sz="1200">
              <a:solidFill>
                <a:schemeClr val="dk2"/>
              </a:solidFill>
              <a:latin typeface="Calibri"/>
              <a:ea typeface="Calibri"/>
              <a:cs typeface="Calibri"/>
              <a:sym typeface="Calibri"/>
            </a:endParaRPr>
          </a:p>
        </p:txBody>
      </p:sp>
      <p:cxnSp>
        <p:nvCxnSpPr>
          <p:cNvPr id="368" name="Google Shape;368;p63"/>
          <p:cNvCxnSpPr>
            <a:stCxn id="365" idx="2"/>
            <a:endCxn id="363" idx="0"/>
          </p:cNvCxnSpPr>
          <p:nvPr/>
        </p:nvCxnSpPr>
        <p:spPr>
          <a:xfrm>
            <a:off x="7344308" y="2355726"/>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369" name="Google Shape;369;p63"/>
          <p:cNvCxnSpPr>
            <a:stCxn id="364" idx="2"/>
            <a:endCxn id="363" idx="1"/>
          </p:cNvCxnSpPr>
          <p:nvPr/>
        </p:nvCxnSpPr>
        <p:spPr>
          <a:xfrm flipH="1" rot="-5400000">
            <a:off x="5629576" y="1982226"/>
            <a:ext cx="513000" cy="1260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370" name="Google Shape;370;p63"/>
          <p:cNvSpPr/>
          <p:nvPr/>
        </p:nvSpPr>
        <p:spPr>
          <a:xfrm>
            <a:off x="6768244" y="3381840"/>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371" name="Google Shape;371;p63"/>
          <p:cNvCxnSpPr>
            <a:stCxn id="363" idx="2"/>
            <a:endCxn id="370" idx="0"/>
          </p:cNvCxnSpPr>
          <p:nvPr/>
        </p:nvCxnSpPr>
        <p:spPr>
          <a:xfrm>
            <a:off x="7344308" y="3111810"/>
            <a:ext cx="0" cy="270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72" name="Google Shape;372;p63"/>
          <p:cNvSpPr txBox="1"/>
          <p:nvPr/>
        </p:nvSpPr>
        <p:spPr>
          <a:xfrm>
            <a:off x="7812360" y="3489852"/>
            <a:ext cx="1296144"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Normalization?</a:t>
            </a:r>
            <a:endParaRPr sz="1200">
              <a:solidFill>
                <a:schemeClr val="dk2"/>
              </a:solidFill>
              <a:latin typeface="Calibri"/>
              <a:ea typeface="Calibri"/>
              <a:cs typeface="Calibri"/>
              <a:sym typeface="Calibri"/>
            </a:endParaRPr>
          </a:p>
        </p:txBody>
      </p:sp>
      <p:sp>
        <p:nvSpPr>
          <p:cNvPr id="373" name="Google Shape;373;p63"/>
          <p:cNvSpPr/>
          <p:nvPr/>
        </p:nvSpPr>
        <p:spPr>
          <a:xfrm>
            <a:off x="4427984" y="3381840"/>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Standardization etc.</a:t>
            </a:r>
            <a:endParaRPr i="0" sz="1200" u="none" cap="none" strike="noStrike">
              <a:solidFill>
                <a:schemeClr val="dk2"/>
              </a:solidFill>
              <a:latin typeface="Calibri"/>
              <a:ea typeface="Calibri"/>
              <a:cs typeface="Calibri"/>
              <a:sym typeface="Calibri"/>
            </a:endParaRPr>
          </a:p>
        </p:txBody>
      </p:sp>
      <p:cxnSp>
        <p:nvCxnSpPr>
          <p:cNvPr id="374" name="Google Shape;374;p63"/>
          <p:cNvCxnSpPr>
            <a:stCxn id="370" idx="1"/>
            <a:endCxn id="373" idx="3"/>
          </p:cNvCxnSpPr>
          <p:nvPr/>
        </p:nvCxnSpPr>
        <p:spPr>
          <a:xfrm rot="10800000">
            <a:off x="6084244" y="3624867"/>
            <a:ext cx="68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75" name="Google Shape;375;p63"/>
          <p:cNvSpPr txBox="1"/>
          <p:nvPr/>
        </p:nvSpPr>
        <p:spPr>
          <a:xfrm>
            <a:off x="5580112" y="1888767"/>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376" name="Google Shape;376;p63"/>
          <p:cNvSpPr txBox="1"/>
          <p:nvPr/>
        </p:nvSpPr>
        <p:spPr>
          <a:xfrm>
            <a:off x="5076056" y="2355726"/>
            <a:ext cx="648072"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377" name="Google Shape;377;p63"/>
          <p:cNvSpPr txBox="1"/>
          <p:nvPr/>
        </p:nvSpPr>
        <p:spPr>
          <a:xfrm>
            <a:off x="6300192" y="3400935"/>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sp>
        <p:nvSpPr>
          <p:cNvPr id="378" name="Google Shape;378;p63"/>
          <p:cNvSpPr txBox="1"/>
          <p:nvPr/>
        </p:nvSpPr>
        <p:spPr>
          <a:xfrm>
            <a:off x="7164288" y="3867894"/>
            <a:ext cx="648072"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sp>
        <p:nvSpPr>
          <p:cNvPr id="379" name="Google Shape;379;p63"/>
          <p:cNvSpPr/>
          <p:nvPr/>
        </p:nvSpPr>
        <p:spPr>
          <a:xfrm>
            <a:off x="3023828" y="1869672"/>
            <a:ext cx="1152128" cy="486054"/>
          </a:xfrm>
          <a:prstGeom prst="flowChartDecision">
            <a:avLst/>
          </a:prstGeom>
          <a:solidFill>
            <a:srgbClr val="FFCC66">
              <a:alpha val="4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380" name="Google Shape;380;p63"/>
          <p:cNvSpPr txBox="1"/>
          <p:nvPr/>
        </p:nvSpPr>
        <p:spPr>
          <a:xfrm>
            <a:off x="2699792" y="2355726"/>
            <a:ext cx="1800200" cy="20774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Class label available?</a:t>
            </a:r>
            <a:endParaRPr sz="1200">
              <a:solidFill>
                <a:schemeClr val="dk2"/>
              </a:solidFill>
              <a:latin typeface="Calibri"/>
              <a:ea typeface="Calibri"/>
              <a:cs typeface="Calibri"/>
              <a:sym typeface="Calibri"/>
            </a:endParaRPr>
          </a:p>
        </p:txBody>
      </p:sp>
      <p:cxnSp>
        <p:nvCxnSpPr>
          <p:cNvPr id="381" name="Google Shape;381;p63"/>
          <p:cNvCxnSpPr>
            <a:stCxn id="379" idx="3"/>
            <a:endCxn id="364" idx="1"/>
          </p:cNvCxnSpPr>
          <p:nvPr/>
        </p:nvCxnSpPr>
        <p:spPr>
          <a:xfrm>
            <a:off x="4175956" y="2112699"/>
            <a:ext cx="5040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382" name="Google Shape;382;p63"/>
          <p:cNvCxnSpPr>
            <a:stCxn id="361" idx="3"/>
            <a:endCxn id="379" idx="1"/>
          </p:cNvCxnSpPr>
          <p:nvPr/>
        </p:nvCxnSpPr>
        <p:spPr>
          <a:xfrm>
            <a:off x="2627784" y="2112699"/>
            <a:ext cx="3960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83" name="Google Shape;383;p63"/>
          <p:cNvSpPr txBox="1"/>
          <p:nvPr/>
        </p:nvSpPr>
        <p:spPr>
          <a:xfrm>
            <a:off x="3923928" y="1888767"/>
            <a:ext cx="648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Y</a:t>
            </a:r>
            <a:endParaRPr sz="1200">
              <a:solidFill>
                <a:schemeClr val="dk2"/>
              </a:solidFill>
              <a:latin typeface="Calibri"/>
              <a:ea typeface="Calibri"/>
              <a:cs typeface="Calibri"/>
              <a:sym typeface="Calibri"/>
            </a:endParaRPr>
          </a:p>
        </p:txBody>
      </p:sp>
      <p:cxnSp>
        <p:nvCxnSpPr>
          <p:cNvPr id="384" name="Google Shape;384;p63"/>
          <p:cNvCxnSpPr>
            <a:stCxn id="379" idx="0"/>
            <a:endCxn id="385" idx="2"/>
          </p:cNvCxnSpPr>
          <p:nvPr/>
        </p:nvCxnSpPr>
        <p:spPr>
          <a:xfrm rot="10800000">
            <a:off x="3599892" y="1545672"/>
            <a:ext cx="0" cy="3240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386" name="Google Shape;386;p63"/>
          <p:cNvSpPr txBox="1"/>
          <p:nvPr/>
        </p:nvSpPr>
        <p:spPr>
          <a:xfrm>
            <a:off x="3419872" y="1653648"/>
            <a:ext cx="648072" cy="2160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200">
                <a:solidFill>
                  <a:schemeClr val="dk2"/>
                </a:solidFill>
                <a:latin typeface="Calibri"/>
                <a:ea typeface="Calibri"/>
                <a:cs typeface="Calibri"/>
                <a:sym typeface="Calibri"/>
              </a:rPr>
              <a:t>N</a:t>
            </a:r>
            <a:endParaRPr>
              <a:latin typeface="Calibri"/>
              <a:ea typeface="Calibri"/>
              <a:cs typeface="Calibri"/>
              <a:sym typeface="Calibri"/>
            </a:endParaRPr>
          </a:p>
        </p:txBody>
      </p:sp>
      <p:cxnSp>
        <p:nvCxnSpPr>
          <p:cNvPr id="387" name="Google Shape;387;p63"/>
          <p:cNvCxnSpPr>
            <a:stCxn id="385" idx="3"/>
            <a:endCxn id="364" idx="0"/>
          </p:cNvCxnSpPr>
          <p:nvPr/>
        </p:nvCxnSpPr>
        <p:spPr>
          <a:xfrm>
            <a:off x="4428076" y="1302672"/>
            <a:ext cx="828000" cy="5670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388" name="Google Shape;388;p63"/>
          <p:cNvSpPr/>
          <p:nvPr/>
        </p:nvSpPr>
        <p:spPr>
          <a:xfrm>
            <a:off x="3405475" y="4299950"/>
            <a:ext cx="230400" cy="216000"/>
          </a:xfrm>
          <a:prstGeom prst="flowChartSummingJunction">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cxnSp>
        <p:nvCxnSpPr>
          <p:cNvPr id="389" name="Google Shape;389;p63"/>
          <p:cNvCxnSpPr>
            <a:stCxn id="373" idx="1"/>
            <a:endCxn id="388" idx="0"/>
          </p:cNvCxnSpPr>
          <p:nvPr/>
        </p:nvCxnSpPr>
        <p:spPr>
          <a:xfrm flipH="1">
            <a:off x="3520784" y="3624867"/>
            <a:ext cx="907200" cy="675000"/>
          </a:xfrm>
          <a:prstGeom prst="bentConnector2">
            <a:avLst/>
          </a:prstGeom>
          <a:solidFill>
            <a:schemeClr val="accent1"/>
          </a:solidFill>
          <a:ln cap="flat" cmpd="sng" w="9525">
            <a:solidFill>
              <a:schemeClr val="dk1"/>
            </a:solidFill>
            <a:prstDash val="solid"/>
            <a:round/>
            <a:headEnd len="sm" w="sm" type="none"/>
            <a:tailEnd len="med" w="med" type="stealth"/>
          </a:ln>
        </p:spPr>
      </p:cxnSp>
      <p:cxnSp>
        <p:nvCxnSpPr>
          <p:cNvPr id="390" name="Google Shape;390;p63"/>
          <p:cNvCxnSpPr>
            <a:stCxn id="370" idx="2"/>
            <a:endCxn id="388" idx="6"/>
          </p:cNvCxnSpPr>
          <p:nvPr/>
        </p:nvCxnSpPr>
        <p:spPr>
          <a:xfrm rot="5400000">
            <a:off x="5220158" y="2283744"/>
            <a:ext cx="540000" cy="3708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391" name="Google Shape;391;p63"/>
          <p:cNvSpPr/>
          <p:nvPr/>
        </p:nvSpPr>
        <p:spPr>
          <a:xfrm>
            <a:off x="971600" y="1869672"/>
            <a:ext cx="1656184" cy="486054"/>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i="0" sz="1200" u="none" cap="none" strike="noStrike">
              <a:solidFill>
                <a:schemeClr val="dk2"/>
              </a:solidFill>
              <a:latin typeface="Calibri"/>
              <a:ea typeface="Calibri"/>
              <a:cs typeface="Calibri"/>
              <a:sym typeface="Calibri"/>
            </a:endParaRPr>
          </a:p>
        </p:txBody>
      </p:sp>
      <p:sp>
        <p:nvSpPr>
          <p:cNvPr id="392" name="Google Shape;392;p6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63"/>
          <p:cNvSpPr/>
          <p:nvPr/>
        </p:nvSpPr>
        <p:spPr>
          <a:xfrm>
            <a:off x="2771800" y="1059582"/>
            <a:ext cx="1656184" cy="486054"/>
          </a:xfrm>
          <a:prstGeom prst="flowChartProcess">
            <a:avLst/>
          </a:prstGeom>
          <a:solidFill>
            <a:srgbClr val="FFCC66"/>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rPr lang="en" sz="1200">
                <a:solidFill>
                  <a:schemeClr val="dk2"/>
                </a:solidFill>
                <a:latin typeface="Calibri"/>
                <a:ea typeface="Calibri"/>
                <a:cs typeface="Calibri"/>
                <a:sym typeface="Calibri"/>
              </a:rPr>
              <a:t>Data</a:t>
            </a:r>
            <a:r>
              <a:rPr i="0" lang="en" sz="1200" u="none" cap="none" strike="noStrike">
                <a:solidFill>
                  <a:schemeClr val="dk2"/>
                </a:solidFill>
                <a:latin typeface="Calibri"/>
                <a:ea typeface="Calibri"/>
                <a:cs typeface="Calibri"/>
                <a:sym typeface="Calibri"/>
              </a:rPr>
              <a:t> labeling</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8" name="Shape 1328"/>
        <p:cNvGrpSpPr/>
        <p:nvPr/>
      </p:nvGrpSpPr>
      <p:grpSpPr>
        <a:xfrm>
          <a:off x="0" y="0"/>
          <a:ext cx="0" cy="0"/>
          <a:chOff x="0" y="0"/>
          <a:chExt cx="0" cy="0"/>
        </a:xfrm>
      </p:grpSpPr>
      <p:sp>
        <p:nvSpPr>
          <p:cNvPr id="1329" name="Google Shape;1329;p126"/>
          <p:cNvSpPr/>
          <p:nvPr/>
        </p:nvSpPr>
        <p:spPr>
          <a:xfrm>
            <a:off x="251520" y="1548594"/>
            <a:ext cx="8640900" cy="2160300"/>
          </a:xfrm>
          <a:prstGeom prst="roundRect">
            <a:avLst>
              <a:gd fmla="val 16667" name="adj"/>
            </a:avLst>
          </a:prstGeom>
          <a:solidFill>
            <a:srgbClr val="8383E0">
              <a:alpha val="2000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Bilbo"/>
              <a:buNone/>
            </a:pPr>
            <a:r>
              <a:t/>
            </a:r>
            <a:endParaRPr b="0" i="0" sz="1200" u="none" cap="none" strike="noStrike">
              <a:solidFill>
                <a:schemeClr val="dk2"/>
              </a:solidFill>
              <a:latin typeface="Bilbo"/>
              <a:ea typeface="Bilbo"/>
              <a:cs typeface="Bilbo"/>
              <a:sym typeface="Bilbo"/>
            </a:endParaRPr>
          </a:p>
        </p:txBody>
      </p:sp>
      <p:sp>
        <p:nvSpPr>
          <p:cNvPr id="1330" name="Google Shape;1330;p126"/>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solidFill>
                  <a:schemeClr val="dk1"/>
                </a:solidFill>
              </a:rPr>
              <a:t>Data-efficient training and testing:</a:t>
            </a:r>
            <a:endParaRPr>
              <a:solidFill>
                <a:schemeClr val="dk1"/>
              </a:solidFill>
            </a:endParaRPr>
          </a:p>
          <a:p>
            <a:pPr indent="0" lvl="0" marL="0" marR="0" rtl="0" algn="l">
              <a:spcBef>
                <a:spcPts val="0"/>
              </a:spcBef>
              <a:spcAft>
                <a:spcPts val="0"/>
              </a:spcAft>
              <a:buNone/>
            </a:pPr>
            <a:r>
              <a:rPr lang="en"/>
              <a:t>k</a:t>
            </a:r>
            <a:r>
              <a:rPr b="1" i="0" lang="en" sz="3600" u="none" cap="none" strike="noStrike">
                <a:solidFill>
                  <a:schemeClr val="dk2"/>
                </a:solidFill>
                <a:latin typeface="Calibri"/>
                <a:ea typeface="Calibri"/>
                <a:cs typeface="Calibri"/>
                <a:sym typeface="Calibri"/>
              </a:rPr>
              <a:t>-fold cross validation</a:t>
            </a:r>
            <a:endParaRPr b="1" i="0" sz="3600" u="none" cap="none" strike="noStrike">
              <a:solidFill>
                <a:schemeClr val="dk2"/>
              </a:solidFill>
              <a:latin typeface="Calibri"/>
              <a:ea typeface="Calibri"/>
              <a:cs typeface="Calibri"/>
              <a:sym typeface="Calibri"/>
            </a:endParaRPr>
          </a:p>
        </p:txBody>
      </p:sp>
      <p:grpSp>
        <p:nvGrpSpPr>
          <p:cNvPr id="1331" name="Google Shape;1331;p126"/>
          <p:cNvGrpSpPr/>
          <p:nvPr/>
        </p:nvGrpSpPr>
        <p:grpSpPr>
          <a:xfrm>
            <a:off x="467544" y="1967435"/>
            <a:ext cx="1409339" cy="1218666"/>
            <a:chOff x="539552" y="1340768"/>
            <a:chExt cx="1409339" cy="1624888"/>
          </a:xfrm>
        </p:grpSpPr>
        <p:pic>
          <p:nvPicPr>
            <p:cNvPr id="1332" name="Google Shape;1332;p126"/>
            <p:cNvPicPr preferRelativeResize="0"/>
            <p:nvPr/>
          </p:nvPicPr>
          <p:blipFill rotWithShape="1">
            <a:blip r:embed="rId3">
              <a:alphaModFix/>
            </a:blip>
            <a:srcRect b="0" l="0" r="0" t="0"/>
            <a:stretch/>
          </p:blipFill>
          <p:spPr>
            <a:xfrm>
              <a:off x="611560" y="1340768"/>
              <a:ext cx="1296144" cy="1296144"/>
            </a:xfrm>
            <a:prstGeom prst="rect">
              <a:avLst/>
            </a:prstGeom>
            <a:noFill/>
            <a:ln>
              <a:noFill/>
            </a:ln>
          </p:spPr>
        </p:pic>
        <p:sp>
          <p:nvSpPr>
            <p:cNvPr id="1333" name="Google Shape;1333;p126"/>
            <p:cNvSpPr/>
            <p:nvPr/>
          </p:nvSpPr>
          <p:spPr>
            <a:xfrm>
              <a:off x="539552" y="2564904"/>
              <a:ext cx="1409339"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database D</a:t>
              </a:r>
              <a:endParaRPr sz="2000">
                <a:solidFill>
                  <a:schemeClr val="dk1"/>
                </a:solidFill>
                <a:latin typeface="Calibri"/>
                <a:ea typeface="Calibri"/>
                <a:cs typeface="Calibri"/>
                <a:sym typeface="Calibri"/>
              </a:endParaRPr>
            </a:p>
          </p:txBody>
        </p:sp>
      </p:grpSp>
      <p:grpSp>
        <p:nvGrpSpPr>
          <p:cNvPr id="1334" name="Google Shape;1334;p126"/>
          <p:cNvGrpSpPr/>
          <p:nvPr/>
        </p:nvGrpSpPr>
        <p:grpSpPr>
          <a:xfrm>
            <a:off x="3455876" y="1781945"/>
            <a:ext cx="1440160" cy="1002642"/>
            <a:chOff x="3203848" y="1196752"/>
            <a:chExt cx="1440160" cy="1336856"/>
          </a:xfrm>
        </p:grpSpPr>
        <p:pic>
          <p:nvPicPr>
            <p:cNvPr id="1335" name="Google Shape;1335;p126"/>
            <p:cNvPicPr preferRelativeResize="0"/>
            <p:nvPr/>
          </p:nvPicPr>
          <p:blipFill rotWithShape="1">
            <a:blip r:embed="rId3">
              <a:alphaModFix/>
            </a:blip>
            <a:srcRect b="0" l="0" r="0" t="0"/>
            <a:stretch/>
          </p:blipFill>
          <p:spPr>
            <a:xfrm>
              <a:off x="3419872" y="1196752"/>
              <a:ext cx="1008112" cy="1008112"/>
            </a:xfrm>
            <a:prstGeom prst="rect">
              <a:avLst/>
            </a:prstGeom>
            <a:noFill/>
            <a:ln>
              <a:noFill/>
            </a:ln>
          </p:spPr>
        </p:pic>
        <p:sp>
          <p:nvSpPr>
            <p:cNvPr id="1336" name="Google Shape;1336;p126"/>
            <p:cNvSpPr/>
            <p:nvPr/>
          </p:nvSpPr>
          <p:spPr>
            <a:xfrm>
              <a:off x="3203848" y="2132856"/>
              <a:ext cx="1440160" cy="400752"/>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training set</a:t>
              </a:r>
              <a:endParaRPr sz="2000">
                <a:solidFill>
                  <a:schemeClr val="dk1"/>
                </a:solidFill>
                <a:latin typeface="Calibri"/>
                <a:ea typeface="Calibri"/>
                <a:cs typeface="Calibri"/>
                <a:sym typeface="Calibri"/>
              </a:endParaRPr>
            </a:p>
          </p:txBody>
        </p:sp>
      </p:grpSp>
      <p:pic>
        <p:nvPicPr>
          <p:cNvPr id="1337" name="Google Shape;1337;p126"/>
          <p:cNvPicPr preferRelativeResize="0"/>
          <p:nvPr/>
        </p:nvPicPr>
        <p:blipFill rotWithShape="1">
          <a:blip r:embed="rId3">
            <a:alphaModFix/>
          </a:blip>
          <a:srcRect b="0" l="0" r="0" t="0"/>
          <a:stretch/>
        </p:blipFill>
        <p:spPr>
          <a:xfrm>
            <a:off x="3815916" y="2862065"/>
            <a:ext cx="540000" cy="540000"/>
          </a:xfrm>
          <a:prstGeom prst="rect">
            <a:avLst/>
          </a:prstGeom>
          <a:noFill/>
          <a:ln>
            <a:noFill/>
          </a:ln>
        </p:spPr>
      </p:pic>
      <p:sp>
        <p:nvSpPr>
          <p:cNvPr id="1338" name="Google Shape;1338;p126"/>
          <p:cNvSpPr/>
          <p:nvPr/>
        </p:nvSpPr>
        <p:spPr>
          <a:xfrm>
            <a:off x="3221850" y="3348119"/>
            <a:ext cx="1908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test</a:t>
            </a:r>
            <a:r>
              <a:rPr lang="en" sz="2000">
                <a:solidFill>
                  <a:schemeClr val="dk1"/>
                </a:solidFill>
                <a:latin typeface="Calibri"/>
                <a:ea typeface="Calibri"/>
                <a:cs typeface="Calibri"/>
                <a:sym typeface="Calibri"/>
              </a:rPr>
              <a:t> set</a:t>
            </a:r>
            <a:endParaRPr sz="2000">
              <a:solidFill>
                <a:schemeClr val="dk1"/>
              </a:solidFill>
              <a:latin typeface="Calibri"/>
              <a:ea typeface="Calibri"/>
              <a:cs typeface="Calibri"/>
              <a:sym typeface="Calibri"/>
            </a:endParaRPr>
          </a:p>
        </p:txBody>
      </p:sp>
      <p:cxnSp>
        <p:nvCxnSpPr>
          <p:cNvPr id="1339" name="Google Shape;1339;p126"/>
          <p:cNvCxnSpPr>
            <a:stCxn id="1332" idx="3"/>
            <a:endCxn id="1335" idx="1"/>
          </p:cNvCxnSpPr>
          <p:nvPr/>
        </p:nvCxnSpPr>
        <p:spPr>
          <a:xfrm flipH="1" rot="10800000">
            <a:off x="1835696" y="2160089"/>
            <a:ext cx="1836300" cy="2934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340" name="Google Shape;1340;p126"/>
          <p:cNvCxnSpPr>
            <a:stCxn id="1332" idx="3"/>
            <a:endCxn id="1337" idx="1"/>
          </p:cNvCxnSpPr>
          <p:nvPr/>
        </p:nvCxnSpPr>
        <p:spPr>
          <a:xfrm>
            <a:off x="1835696" y="2453489"/>
            <a:ext cx="1980300" cy="6786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41" name="Google Shape;1341;p126"/>
          <p:cNvSpPr/>
          <p:nvPr/>
        </p:nvSpPr>
        <p:spPr>
          <a:xfrm>
            <a:off x="1979712" y="1967435"/>
            <a:ext cx="158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(k-1)/k of D</a:t>
            </a:r>
            <a:endParaRPr sz="2000">
              <a:solidFill>
                <a:schemeClr val="dk1"/>
              </a:solidFill>
              <a:latin typeface="Calibri"/>
              <a:ea typeface="Calibri"/>
              <a:cs typeface="Calibri"/>
              <a:sym typeface="Calibri"/>
            </a:endParaRPr>
          </a:p>
        </p:txBody>
      </p:sp>
      <p:sp>
        <p:nvSpPr>
          <p:cNvPr id="1342" name="Google Shape;1342;p126"/>
          <p:cNvSpPr/>
          <p:nvPr/>
        </p:nvSpPr>
        <p:spPr>
          <a:xfrm>
            <a:off x="1979712" y="2831531"/>
            <a:ext cx="158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1/k of D</a:t>
            </a:r>
            <a:endParaRPr sz="2000">
              <a:solidFill>
                <a:schemeClr val="dk1"/>
              </a:solidFill>
              <a:latin typeface="Calibri"/>
              <a:ea typeface="Calibri"/>
              <a:cs typeface="Calibri"/>
              <a:sym typeface="Calibri"/>
            </a:endParaRPr>
          </a:p>
        </p:txBody>
      </p:sp>
      <p:pic>
        <p:nvPicPr>
          <p:cNvPr id="1343" name="Google Shape;1343;p126"/>
          <p:cNvPicPr preferRelativeResize="0"/>
          <p:nvPr/>
        </p:nvPicPr>
        <p:blipFill rotWithShape="1">
          <a:blip r:embed="rId4">
            <a:alphaModFix/>
          </a:blip>
          <a:srcRect b="0" l="0" r="0" t="0"/>
          <a:stretch/>
        </p:blipFill>
        <p:spPr>
          <a:xfrm>
            <a:off x="7524328" y="1808948"/>
            <a:ext cx="702000" cy="702000"/>
          </a:xfrm>
          <a:prstGeom prst="rect">
            <a:avLst/>
          </a:prstGeom>
          <a:noFill/>
          <a:ln>
            <a:noFill/>
          </a:ln>
        </p:spPr>
      </p:pic>
      <p:cxnSp>
        <p:nvCxnSpPr>
          <p:cNvPr id="1344" name="Google Shape;1344;p126"/>
          <p:cNvCxnSpPr>
            <a:stCxn id="1335" idx="3"/>
            <a:endCxn id="1343" idx="1"/>
          </p:cNvCxnSpPr>
          <p:nvPr/>
        </p:nvCxnSpPr>
        <p:spPr>
          <a:xfrm>
            <a:off x="4680012" y="2159987"/>
            <a:ext cx="28443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45" name="Google Shape;1345;p126"/>
          <p:cNvSpPr/>
          <p:nvPr/>
        </p:nvSpPr>
        <p:spPr>
          <a:xfrm>
            <a:off x="5364088" y="1835951"/>
            <a:ext cx="1440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learn model</a:t>
            </a:r>
            <a:endParaRPr sz="2000">
              <a:solidFill>
                <a:schemeClr val="dk1"/>
              </a:solidFill>
              <a:latin typeface="Calibri"/>
              <a:ea typeface="Calibri"/>
              <a:cs typeface="Calibri"/>
              <a:sym typeface="Calibri"/>
            </a:endParaRPr>
          </a:p>
        </p:txBody>
      </p:sp>
      <p:cxnSp>
        <p:nvCxnSpPr>
          <p:cNvPr id="1346" name="Google Shape;1346;p126"/>
          <p:cNvCxnSpPr>
            <a:stCxn id="1343" idx="2"/>
            <a:endCxn id="1337" idx="3"/>
          </p:cNvCxnSpPr>
          <p:nvPr/>
        </p:nvCxnSpPr>
        <p:spPr>
          <a:xfrm rot="5400000">
            <a:off x="5805178" y="1061798"/>
            <a:ext cx="621000" cy="3519300"/>
          </a:xfrm>
          <a:prstGeom prst="bentConnector2">
            <a:avLst/>
          </a:prstGeom>
          <a:solidFill>
            <a:schemeClr val="accent1"/>
          </a:solidFill>
          <a:ln cap="flat" cmpd="sng" w="9525">
            <a:solidFill>
              <a:schemeClr val="dk1"/>
            </a:solidFill>
            <a:prstDash val="solid"/>
            <a:round/>
            <a:headEnd len="sm" w="sm" type="none"/>
            <a:tailEnd len="med" w="med" type="stealth"/>
          </a:ln>
        </p:spPr>
      </p:cxnSp>
      <p:sp>
        <p:nvSpPr>
          <p:cNvPr id="1347" name="Google Shape;1347;p126"/>
          <p:cNvSpPr/>
          <p:nvPr/>
        </p:nvSpPr>
        <p:spPr>
          <a:xfrm>
            <a:off x="5148064" y="2831531"/>
            <a:ext cx="1944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evaluate model</a:t>
            </a:r>
            <a:endParaRPr sz="2000">
              <a:solidFill>
                <a:schemeClr val="dk1"/>
              </a:solidFill>
              <a:latin typeface="Calibri"/>
              <a:ea typeface="Calibri"/>
              <a:cs typeface="Calibri"/>
              <a:sym typeface="Calibri"/>
            </a:endParaRPr>
          </a:p>
        </p:txBody>
      </p:sp>
      <p:sp>
        <p:nvSpPr>
          <p:cNvPr id="1348" name="Google Shape;1348;p126"/>
          <p:cNvSpPr/>
          <p:nvPr/>
        </p:nvSpPr>
        <p:spPr>
          <a:xfrm>
            <a:off x="2267744" y="4248894"/>
            <a:ext cx="3816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average of k runs</a:t>
            </a:r>
            <a:endParaRPr sz="2000">
              <a:solidFill>
                <a:schemeClr val="dk1"/>
              </a:solidFill>
              <a:latin typeface="Calibri"/>
              <a:ea typeface="Calibri"/>
              <a:cs typeface="Calibri"/>
              <a:sym typeface="Calibri"/>
            </a:endParaRPr>
          </a:p>
        </p:txBody>
      </p:sp>
      <p:sp>
        <p:nvSpPr>
          <p:cNvPr id="1349" name="Google Shape;1349;p126"/>
          <p:cNvSpPr/>
          <p:nvPr/>
        </p:nvSpPr>
        <p:spPr>
          <a:xfrm>
            <a:off x="6804248" y="3678300"/>
            <a:ext cx="2088300" cy="3006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Repeat k times</a:t>
            </a:r>
            <a:endParaRPr sz="2000">
              <a:solidFill>
                <a:schemeClr val="dk1"/>
              </a:solidFill>
              <a:latin typeface="Calibri"/>
              <a:ea typeface="Calibri"/>
              <a:cs typeface="Calibri"/>
              <a:sym typeface="Calibri"/>
            </a:endParaRPr>
          </a:p>
        </p:txBody>
      </p:sp>
      <p:cxnSp>
        <p:nvCxnSpPr>
          <p:cNvPr id="1350" name="Google Shape;1350;p126"/>
          <p:cNvCxnSpPr>
            <a:stCxn id="1338" idx="2"/>
            <a:endCxn id="1348" idx="0"/>
          </p:cNvCxnSpPr>
          <p:nvPr/>
        </p:nvCxnSpPr>
        <p:spPr>
          <a:xfrm>
            <a:off x="4176000" y="3648719"/>
            <a:ext cx="0" cy="600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51" name="Google Shape;1351;p1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5" name="Shape 1355"/>
        <p:cNvGrpSpPr/>
        <p:nvPr/>
      </p:nvGrpSpPr>
      <p:grpSpPr>
        <a:xfrm>
          <a:off x="0" y="0"/>
          <a:ext cx="0" cy="0"/>
          <a:chOff x="0" y="0"/>
          <a:chExt cx="0" cy="0"/>
        </a:xfrm>
      </p:grpSpPr>
      <p:pic>
        <p:nvPicPr>
          <p:cNvPr id="1356" name="Google Shape;1356;p127"/>
          <p:cNvPicPr preferRelativeResize="0"/>
          <p:nvPr/>
        </p:nvPicPr>
        <p:blipFill rotWithShape="1">
          <a:blip r:embed="rId3">
            <a:alphaModFix/>
          </a:blip>
          <a:srcRect b="0" l="0" r="1719" t="0"/>
          <a:stretch/>
        </p:blipFill>
        <p:spPr>
          <a:xfrm>
            <a:off x="-50125" y="962300"/>
            <a:ext cx="5197423" cy="2429675"/>
          </a:xfrm>
          <a:prstGeom prst="rect">
            <a:avLst/>
          </a:prstGeom>
          <a:noFill/>
          <a:ln>
            <a:noFill/>
          </a:ln>
        </p:spPr>
      </p:pic>
      <p:sp>
        <p:nvSpPr>
          <p:cNvPr id="1357" name="Google Shape;1357;p1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8" name="Google Shape;1358;p127"/>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More data often beats better algorithms</a:t>
            </a:r>
            <a:endParaRPr>
              <a:latin typeface="Helvetica Neue"/>
              <a:ea typeface="Helvetica Neue"/>
              <a:cs typeface="Helvetica Neue"/>
              <a:sym typeface="Helvetica Neue"/>
            </a:endParaRPr>
          </a:p>
        </p:txBody>
      </p:sp>
      <p:pic>
        <p:nvPicPr>
          <p:cNvPr id="1359" name="Google Shape;1359;p127"/>
          <p:cNvPicPr preferRelativeResize="0"/>
          <p:nvPr/>
        </p:nvPicPr>
        <p:blipFill>
          <a:blip r:embed="rId4">
            <a:alphaModFix/>
          </a:blip>
          <a:stretch>
            <a:fillRect/>
          </a:stretch>
        </p:blipFill>
        <p:spPr>
          <a:xfrm>
            <a:off x="4046331" y="1038500"/>
            <a:ext cx="4945270" cy="4043850"/>
          </a:xfrm>
          <a:prstGeom prst="rect">
            <a:avLst/>
          </a:prstGeom>
          <a:noFill/>
          <a:ln cap="flat" cmpd="sng" w="19050">
            <a:solidFill>
              <a:schemeClr val="dk2"/>
            </a:solidFill>
            <a:prstDash val="solid"/>
            <a:round/>
            <a:headEnd len="sm" w="sm" type="none"/>
            <a:tailEnd len="sm" w="sm" type="none"/>
          </a:ln>
        </p:spPr>
      </p:pic>
      <p:sp>
        <p:nvSpPr>
          <p:cNvPr id="1360" name="Google Shape;1360;p127"/>
          <p:cNvSpPr/>
          <p:nvPr/>
        </p:nvSpPr>
        <p:spPr>
          <a:xfrm>
            <a:off x="4112250" y="4478350"/>
            <a:ext cx="774900" cy="170400"/>
          </a:xfrm>
          <a:prstGeom prst="rect">
            <a:avLst/>
          </a:prstGeom>
          <a:solidFill>
            <a:srgbClr val="FFB232">
              <a:alpha val="6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4"/>
          <p:cNvSpPr txBox="1"/>
          <p:nvPr>
            <p:ph type="title"/>
          </p:nvPr>
        </p:nvSpPr>
        <p:spPr>
          <a:xfrm>
            <a:off x="152400" y="228600"/>
            <a:ext cx="83058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2"/>
                </a:solidFill>
                <a:latin typeface="Calibri"/>
                <a:ea typeface="Calibri"/>
                <a:cs typeface="Calibri"/>
                <a:sym typeface="Calibri"/>
              </a:rPr>
              <a:t>Features</a:t>
            </a:r>
            <a:endParaRPr b="1" i="0" sz="3600" u="none" cap="none" strike="noStrike">
              <a:solidFill>
                <a:schemeClr val="dk2"/>
              </a:solidFill>
              <a:latin typeface="Calibri"/>
              <a:ea typeface="Calibri"/>
              <a:cs typeface="Calibri"/>
              <a:sym typeface="Calibri"/>
            </a:endParaRPr>
          </a:p>
        </p:txBody>
      </p:sp>
      <p:sp>
        <p:nvSpPr>
          <p:cNvPr id="399" name="Google Shape;399;p64"/>
          <p:cNvSpPr txBox="1"/>
          <p:nvPr>
            <p:ph idx="1" type="body"/>
          </p:nvPr>
        </p:nvSpPr>
        <p:spPr>
          <a:xfrm>
            <a:off x="179388" y="1006078"/>
            <a:ext cx="8305800" cy="37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Different types of features </a:t>
            </a:r>
            <a:r>
              <a:rPr b="0" i="0" lang="en" sz="1500" u="none" cap="none" strike="noStrike">
                <a:solidFill>
                  <a:schemeClr val="dk1"/>
                </a:solidFill>
                <a:latin typeface="Calibri"/>
                <a:ea typeface="Calibri"/>
                <a:cs typeface="Calibri"/>
                <a:sym typeface="Calibri"/>
              </a:rPr>
              <a:t>[</a:t>
            </a:r>
            <a:r>
              <a:rPr b="0" i="0" lang="en"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more</a:t>
            </a:r>
            <a:r>
              <a:rPr lang="en" sz="1500"/>
              <a:t>]</a:t>
            </a:r>
            <a:endParaRPr sz="1500"/>
          </a:p>
          <a:p>
            <a:pPr indent="-438150" lvl="1" marL="1200150" marR="0" rtl="0" algn="l">
              <a:spcBef>
                <a:spcPts val="560"/>
              </a:spcBef>
              <a:spcAft>
                <a:spcPts val="0"/>
              </a:spcAft>
              <a:buClr>
                <a:schemeClr val="dk1"/>
              </a:buClr>
              <a:buSzPts val="2400"/>
              <a:buFont typeface="Merriweather Sans"/>
              <a:buChar char="-"/>
            </a:pPr>
            <a:r>
              <a:rPr lang="en" sz="2400"/>
              <a:t>Continuous</a:t>
            </a:r>
            <a:r>
              <a:rPr b="0" i="0" lang="en" sz="2400" u="none" cap="none" strike="noStrike">
                <a:solidFill>
                  <a:schemeClr val="dk1"/>
                </a:solidFill>
                <a:latin typeface="Calibri"/>
                <a:ea typeface="Calibri"/>
                <a:cs typeface="Calibri"/>
                <a:sym typeface="Calibri"/>
              </a:rPr>
              <a:t> (e.g., </a:t>
            </a:r>
            <a:r>
              <a:rPr lang="en" sz="2400"/>
              <a:t>height</a:t>
            </a:r>
            <a:r>
              <a:rPr b="0" i="0" lang="en" sz="2400" u="none" cap="none" strike="noStrike">
                <a:solidFill>
                  <a:schemeClr val="dk1"/>
                </a:solidFill>
                <a:latin typeface="Calibri"/>
                <a:ea typeface="Calibri"/>
                <a:cs typeface="Calibri"/>
                <a:sym typeface="Calibri"/>
              </a:rPr>
              <a:t>, temperature ...)</a:t>
            </a:r>
            <a:endParaRPr sz="2400"/>
          </a:p>
          <a:p>
            <a:pPr indent="-438150" lvl="1" marL="1200150" marR="0" rtl="0" algn="l">
              <a:spcBef>
                <a:spcPts val="56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Ordinal (e.g., </a:t>
            </a:r>
            <a:r>
              <a:rPr lang="en" sz="2400"/>
              <a:t>“agree”, “don’t care”, “disagree”</a:t>
            </a:r>
            <a:r>
              <a:rPr b="0" i="0" lang="en" sz="2400" u="none" cap="none" strike="noStrike">
                <a:solidFill>
                  <a:schemeClr val="dk1"/>
                </a:solidFill>
                <a:latin typeface="Calibri"/>
                <a:ea typeface="Calibri"/>
                <a:cs typeface="Calibri"/>
                <a:sym typeface="Calibri"/>
              </a:rPr>
              <a:t> ...)</a:t>
            </a:r>
            <a:endParaRPr sz="2400"/>
          </a:p>
          <a:p>
            <a:pPr indent="-438150" lvl="1" marL="1200150" marR="0" rtl="0" algn="l">
              <a:spcBef>
                <a:spcPts val="560"/>
              </a:spcBef>
              <a:spcAft>
                <a:spcPts val="0"/>
              </a:spcAft>
              <a:buClr>
                <a:schemeClr val="dk1"/>
              </a:buClr>
              <a:buSzPts val="2400"/>
              <a:buFont typeface="Merriweather Sans"/>
              <a:buChar char="-"/>
            </a:pPr>
            <a:r>
              <a:rPr b="0" i="0" lang="en" sz="2400" u="none" cap="none" strike="noStrike">
                <a:solidFill>
                  <a:schemeClr val="dk1"/>
                </a:solidFill>
                <a:latin typeface="Calibri"/>
                <a:ea typeface="Calibri"/>
                <a:cs typeface="Calibri"/>
                <a:sym typeface="Calibri"/>
              </a:rPr>
              <a:t>Categorical (e.g., </a:t>
            </a:r>
            <a:r>
              <a:rPr lang="en" sz="2400"/>
              <a:t>country, gender</a:t>
            </a: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None/>
            </a:pPr>
            <a:r>
              <a:rPr lang="en" sz="2400"/>
              <a:t>New features can be generated from </a:t>
            </a:r>
            <a:r>
              <a:rPr b="1" lang="en" sz="2400"/>
              <a:t>simple stats</a:t>
            </a:r>
            <a:endParaRPr b="1" sz="2400"/>
          </a:p>
          <a:p>
            <a:pPr indent="-438150" lvl="1" marL="1200150" rtl="0" algn="l">
              <a:spcBef>
                <a:spcPts val="560"/>
              </a:spcBef>
              <a:spcAft>
                <a:spcPts val="0"/>
              </a:spcAft>
              <a:buClr>
                <a:schemeClr val="dk1"/>
              </a:buClr>
              <a:buSzPts val="2400"/>
              <a:buFont typeface="Merriweather Sans"/>
              <a:buChar char="-"/>
            </a:pPr>
            <a:r>
              <a:rPr i="1" lang="en" sz="2400"/>
              <a:t>Feature engineering</a:t>
            </a:r>
            <a:r>
              <a:rPr lang="en" sz="2400"/>
              <a:t> is considered a form of art, therefore it is often useful to find what other people did for similar problems</a:t>
            </a:r>
            <a:endParaRPr b="1" sz="2400"/>
          </a:p>
          <a:p>
            <a:pPr indent="0" lvl="0" marL="0" marR="0" rtl="0" algn="l">
              <a:spcBef>
                <a:spcPts val="640"/>
              </a:spcBef>
              <a:spcAft>
                <a:spcPts val="0"/>
              </a:spcAft>
              <a:buClr>
                <a:schemeClr val="dk1"/>
              </a:buClr>
              <a:buFont typeface="Calibri"/>
              <a:buNone/>
            </a:pPr>
            <a:r>
              <a:rPr b="0" i="0" lang="en" sz="2400" u="none" cap="none" strike="noStrike">
                <a:solidFill>
                  <a:schemeClr val="dk1"/>
                </a:solidFill>
                <a:latin typeface="Calibri"/>
                <a:ea typeface="Calibri"/>
                <a:cs typeface="Calibri"/>
                <a:sym typeface="Calibri"/>
              </a:rPr>
              <a:t> Some classifiers require categorical features</a:t>
            </a:r>
            <a:r>
              <a:rPr lang="en" sz="2400"/>
              <a:t> =&gt; </a:t>
            </a:r>
            <a:r>
              <a:rPr b="1" lang="en" sz="2400"/>
              <a:t>d</a:t>
            </a:r>
            <a:r>
              <a:rPr b="1" i="0" lang="en" sz="2400" u="none" cap="none" strike="noStrike">
                <a:solidFill>
                  <a:schemeClr val="dk1"/>
                </a:solidFill>
                <a:latin typeface="Calibri"/>
                <a:ea typeface="Calibri"/>
                <a:cs typeface="Calibri"/>
                <a:sym typeface="Calibri"/>
              </a:rPr>
              <a:t>iscreti</a:t>
            </a:r>
            <a:r>
              <a:rPr b="1" lang="en" sz="2400"/>
              <a:t>z</a:t>
            </a:r>
            <a:r>
              <a:rPr b="1" i="0" lang="en" sz="2400" u="none" cap="none" strike="noStrike">
                <a:solidFill>
                  <a:schemeClr val="dk1"/>
                </a:solidFill>
                <a:latin typeface="Calibri"/>
                <a:ea typeface="Calibri"/>
                <a:cs typeface="Calibri"/>
                <a:sym typeface="Calibri"/>
              </a:rPr>
              <a:t>ation</a:t>
            </a:r>
            <a:endParaRPr b="1" sz="2400"/>
          </a:p>
        </p:txBody>
      </p:sp>
      <p:sp>
        <p:nvSpPr>
          <p:cNvPr id="400" name="Google Shape;400;p6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457200" y="85725"/>
            <a:ext cx="8229600" cy="7286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ML before 2012*</a:t>
            </a:r>
            <a:endParaRPr b="0" i="0" sz="4400" u="none" cap="none" strike="noStrike">
              <a:solidFill>
                <a:schemeClr val="dk1"/>
              </a:solidFill>
              <a:latin typeface="Calibri"/>
              <a:ea typeface="Calibri"/>
              <a:cs typeface="Calibri"/>
              <a:sym typeface="Calibri"/>
            </a:endParaRPr>
          </a:p>
        </p:txBody>
      </p:sp>
      <p:sp>
        <p:nvSpPr>
          <p:cNvPr id="406" name="Google Shape;406;p65"/>
          <p:cNvSpPr txBox="1"/>
          <p:nvPr>
            <p:ph idx="1" type="body"/>
          </p:nvPr>
        </p:nvSpPr>
        <p:spPr>
          <a:xfrm>
            <a:off x="457200" y="1117113"/>
            <a:ext cx="8229600" cy="366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800"/>
              <a:t>(</a:t>
            </a:r>
            <a:r>
              <a:rPr b="0" i="0" lang="en" sz="2800" u="none" cap="none" strike="noStrike">
                <a:solidFill>
                  <a:schemeClr val="dk1"/>
                </a:solidFill>
                <a:latin typeface="Calibri"/>
                <a:ea typeface="Calibri"/>
                <a:cs typeface="Calibri"/>
                <a:sym typeface="Calibri"/>
              </a:rPr>
              <a:t>but still very common today</a:t>
            </a:r>
            <a:r>
              <a:rPr lang="en" sz="2800"/>
              <a:t>)</a:t>
            </a:r>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Font typeface="Arial"/>
              <a:buNone/>
            </a:pPr>
            <a:r>
              <a:rPr b="0" i="0" lang="en" sz="2800" u="none" cap="none" strike="noStrike">
                <a:solidFill>
                  <a:schemeClr val="dk1"/>
                </a:solidFill>
                <a:latin typeface="Calibri"/>
                <a:ea typeface="Calibri"/>
                <a:cs typeface="Calibri"/>
                <a:sym typeface="Calibri"/>
              </a:rPr>
              <a:t>* </a:t>
            </a:r>
            <a:r>
              <a:rPr b="0" i="0" lang="en" sz="2000" u="none" cap="none" strike="noStrike">
                <a:solidFill>
                  <a:schemeClr val="dk1"/>
                </a:solidFill>
                <a:latin typeface="Calibri"/>
                <a:ea typeface="Calibri"/>
                <a:cs typeface="Calibri"/>
                <a:sym typeface="Calibri"/>
              </a:rPr>
              <a:t>Before publication of Krizhevsky et al.’s ImageNet CNN </a:t>
            </a:r>
            <a:r>
              <a:rPr b="0" i="0" lang="en" sz="2000" u="sng" cap="none" strike="noStrike">
                <a:solidFill>
                  <a:schemeClr val="hlink"/>
                </a:solidFill>
                <a:latin typeface="Calibri"/>
                <a:ea typeface="Calibri"/>
                <a:cs typeface="Calibri"/>
                <a:sym typeface="Calibri"/>
                <a:hlinkClick r:id="rId3"/>
              </a:rPr>
              <a:t>pape</a:t>
            </a:r>
            <a:r>
              <a:rPr b="0" i="0" lang="en" sz="2000" u="sng" cap="none" strike="noStrike">
                <a:solidFill>
                  <a:schemeClr val="hlink"/>
                </a:solidFill>
                <a:latin typeface="Calibri"/>
                <a:ea typeface="Calibri"/>
                <a:cs typeface="Calibri"/>
                <a:sym typeface="Calibri"/>
                <a:hlinkClick r:id="rId4"/>
              </a:rPr>
              <a:t>r</a:t>
            </a:r>
            <a:endParaRPr b="0" i="0" sz="3200" u="none" cap="none" strike="noStrike">
              <a:solidFill>
                <a:schemeClr val="dk1"/>
              </a:solidFill>
              <a:latin typeface="Calibri"/>
              <a:ea typeface="Calibri"/>
              <a:cs typeface="Calibri"/>
              <a:sym typeface="Calibri"/>
            </a:endParaRPr>
          </a:p>
        </p:txBody>
      </p:sp>
      <p:sp>
        <p:nvSpPr>
          <p:cNvPr id="407" name="Google Shape;407;p65"/>
          <p:cNvSpPr/>
          <p:nvPr/>
        </p:nvSpPr>
        <p:spPr>
          <a:xfrm>
            <a:off x="3457575" y="1824038"/>
            <a:ext cx="1695600" cy="1043100"/>
          </a:xfrm>
          <a:prstGeom prst="rect">
            <a:avLst/>
          </a:prstGeom>
          <a:solidFill>
            <a:srgbClr val="F7D7B3"/>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dk1"/>
                </a:solidFill>
                <a:latin typeface="Calibri"/>
                <a:ea typeface="Calibri"/>
                <a:cs typeface="Calibri"/>
                <a:sym typeface="Calibri"/>
              </a:rPr>
              <a:t>Cleverly designed</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features</a:t>
            </a:r>
            <a:endParaRPr>
              <a:solidFill>
                <a:schemeClr val="dk1"/>
              </a:solidFill>
              <a:latin typeface="Calibri"/>
              <a:ea typeface="Calibri"/>
              <a:cs typeface="Calibri"/>
              <a:sym typeface="Calibri"/>
            </a:endParaRPr>
          </a:p>
        </p:txBody>
      </p:sp>
      <p:sp>
        <p:nvSpPr>
          <p:cNvPr id="408" name="Google Shape;408;p65"/>
          <p:cNvSpPr/>
          <p:nvPr/>
        </p:nvSpPr>
        <p:spPr>
          <a:xfrm>
            <a:off x="866775" y="1824038"/>
            <a:ext cx="1695600" cy="1043100"/>
          </a:xfrm>
          <a:prstGeom prst="rect">
            <a:avLst/>
          </a:prstGeom>
          <a:solidFill>
            <a:srgbClr val="B3F7C0"/>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Input data</a:t>
            </a:r>
            <a:endParaRPr sz="1800">
              <a:solidFill>
                <a:schemeClr val="dk1"/>
              </a:solidFill>
              <a:latin typeface="Calibri"/>
              <a:ea typeface="Calibri"/>
              <a:cs typeface="Calibri"/>
              <a:sym typeface="Calibri"/>
            </a:endParaRPr>
          </a:p>
        </p:txBody>
      </p:sp>
      <p:sp>
        <p:nvSpPr>
          <p:cNvPr id="409" name="Google Shape;409;p65"/>
          <p:cNvSpPr/>
          <p:nvPr/>
        </p:nvSpPr>
        <p:spPr>
          <a:xfrm>
            <a:off x="6047214" y="1824038"/>
            <a:ext cx="1695600" cy="1043100"/>
          </a:xfrm>
          <a:prstGeom prst="rect">
            <a:avLst/>
          </a:prstGeom>
          <a:solidFill>
            <a:srgbClr val="B3E7F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ML model</a:t>
            </a:r>
            <a:endParaRPr sz="1800">
              <a:solidFill>
                <a:schemeClr val="dk1"/>
              </a:solidFill>
              <a:latin typeface="Calibri"/>
              <a:ea typeface="Calibri"/>
              <a:cs typeface="Calibri"/>
              <a:sym typeface="Calibri"/>
            </a:endParaRPr>
          </a:p>
        </p:txBody>
      </p:sp>
      <p:sp>
        <p:nvSpPr>
          <p:cNvPr id="410" name="Google Shape;410;p65"/>
          <p:cNvSpPr/>
          <p:nvPr/>
        </p:nvSpPr>
        <p:spPr>
          <a:xfrm>
            <a:off x="2600325" y="2152650"/>
            <a:ext cx="819300" cy="385800"/>
          </a:xfrm>
          <a:prstGeom prst="rightArrow">
            <a:avLst>
              <a:gd fmla="val 50000" name="adj1"/>
              <a:gd fmla="val 50000" name="adj2"/>
            </a:avLst>
          </a:prstGeom>
          <a:solidFill>
            <a:srgbClr val="B0B0B0"/>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65"/>
          <p:cNvSpPr/>
          <p:nvPr/>
        </p:nvSpPr>
        <p:spPr>
          <a:xfrm>
            <a:off x="5191125" y="2152650"/>
            <a:ext cx="819300" cy="385800"/>
          </a:xfrm>
          <a:prstGeom prst="rightArrow">
            <a:avLst>
              <a:gd fmla="val 50000" name="adj1"/>
              <a:gd fmla="val 50000" name="adj2"/>
            </a:avLst>
          </a:prstGeom>
          <a:solidFill>
            <a:srgbClr val="B0B0B0"/>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65"/>
          <p:cNvSpPr txBox="1"/>
          <p:nvPr/>
        </p:nvSpPr>
        <p:spPr>
          <a:xfrm>
            <a:off x="2638425" y="3188494"/>
            <a:ext cx="3741900" cy="6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Much</a:t>
            </a:r>
            <a:r>
              <a:rPr lang="en" sz="1800">
                <a:solidFill>
                  <a:schemeClr val="dk1"/>
                </a:solidFill>
                <a:latin typeface="Calibri"/>
                <a:ea typeface="Calibri"/>
                <a:cs typeface="Calibri"/>
                <a:sym typeface="Calibri"/>
              </a:rPr>
              <a:t> of the “heavy lifting” in here.</a:t>
            </a:r>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Final performance only as good as the</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feature set. </a:t>
            </a:r>
            <a:endParaRPr sz="1800">
              <a:solidFill>
                <a:schemeClr val="dk1"/>
              </a:solidFill>
              <a:latin typeface="Calibri"/>
              <a:ea typeface="Calibri"/>
              <a:cs typeface="Calibri"/>
              <a:sym typeface="Calibri"/>
            </a:endParaRPr>
          </a:p>
        </p:txBody>
      </p:sp>
      <p:cxnSp>
        <p:nvCxnSpPr>
          <p:cNvPr id="413" name="Google Shape;413;p65"/>
          <p:cNvCxnSpPr/>
          <p:nvPr/>
        </p:nvCxnSpPr>
        <p:spPr>
          <a:xfrm flipH="1">
            <a:off x="4070255" y="2867025"/>
            <a:ext cx="225300" cy="321600"/>
          </a:xfrm>
          <a:prstGeom prst="straightConnector1">
            <a:avLst/>
          </a:prstGeom>
          <a:noFill/>
          <a:ln cap="flat" cmpd="sng" w="19050">
            <a:solidFill>
              <a:srgbClr val="0070C0"/>
            </a:solidFill>
            <a:prstDash val="solid"/>
            <a:round/>
            <a:headEnd len="sm" w="sm" type="none"/>
            <a:tailEnd len="sm" w="sm" type="none"/>
          </a:ln>
        </p:spPr>
      </p:cxnSp>
      <p:sp>
        <p:nvSpPr>
          <p:cNvPr id="414" name="Google Shape;414;p65"/>
          <p:cNvSpPr txBox="1"/>
          <p:nvPr>
            <p:ph idx="12" type="sldNum"/>
          </p:nvPr>
        </p:nvSpPr>
        <p:spPr>
          <a:xfrm>
            <a:off x="7686925" y="4767275"/>
            <a:ext cx="9999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